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9.webp" ContentType="image/webp"/>
  <Override PartName="/ppt/media/image20.webp" ContentType="image/webp"/>
  <Override PartName="/ppt/media/image21.webp" ContentType="image/webp"/>
  <Override PartName="/ppt/media/image25.webp" ContentType="image/webp"/>
  <Override PartName="/ppt/media/image63.webp" ContentType="image/webp"/>
  <Override PartName="/ppt/media/image64.webp" ContentType="image/webp"/>
  <Override PartName="/ppt/media/image65.webp" ContentType="image/webp"/>
  <Override PartName="/ppt/media/image67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74" r:id="rId5"/>
  </p:sldMasterIdLst>
  <p:notesMasterIdLst>
    <p:notesMasterId r:id="rId9"/>
  </p:notesMasterIdLst>
  <p:handoutMasterIdLst>
    <p:handoutMasterId r:id="rId22"/>
  </p:handoutMasterIdLst>
  <p:sldIdLst>
    <p:sldId id="265" r:id="rId6"/>
    <p:sldId id="383" r:id="rId7"/>
    <p:sldId id="413" r:id="rId8"/>
    <p:sldId id="414" r:id="rId10"/>
    <p:sldId id="399" r:id="rId11"/>
    <p:sldId id="387" r:id="rId12"/>
    <p:sldId id="385" r:id="rId13"/>
    <p:sldId id="409" r:id="rId14"/>
    <p:sldId id="410" r:id="rId15"/>
    <p:sldId id="411" r:id="rId16"/>
    <p:sldId id="412" r:id="rId17"/>
    <p:sldId id="388" r:id="rId18"/>
    <p:sldId id="392" r:id="rId19"/>
    <p:sldId id="266" r:id="rId20"/>
    <p:sldId id="422" r:id="rId21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8" userDrawn="1">
          <p15:clr>
            <a:srgbClr val="A4A3A4"/>
          </p15:clr>
        </p15:guide>
        <p15:guide id="2" pos="379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雨竹 杨" initials="雨竹" lastIdx="1" clrIdx="0"/>
  <p:cmAuthor id="2" name="Administrator" initials="A" lastIdx="4" clrIdx="1"/>
  <p:cmAuthor id="3" name="刘 洪达" initials="刘" lastIdx="2" clrIdx="2"/>
  <p:cmAuthor id="4" name="852269373@qq.com" initials="8" lastIdx="1" clrIdx="3"/>
  <p:cmAuthor id="5" name="1073537119@qq.com" initials="1" lastIdx="2" clrIdx="4"/>
  <p:cmAuthor id="6" name="哈 红英" initials="哈" lastIdx="12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17B"/>
    <a:srgbClr val="013389"/>
    <a:srgbClr val="052166"/>
    <a:srgbClr val="1B5AB4"/>
    <a:srgbClr val="FFFF99"/>
    <a:srgbClr val="024BDC"/>
    <a:srgbClr val="FFFFCC"/>
    <a:srgbClr val="02065E"/>
    <a:srgbClr val="023AAA"/>
    <a:srgbClr val="030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83" autoAdjust="0"/>
    <p:restoredTop sz="94656"/>
  </p:normalViewPr>
  <p:slideViewPr>
    <p:cSldViewPr snapToGrid="0" showGuides="1">
      <p:cViewPr varScale="1">
        <p:scale>
          <a:sx n="105" d="100"/>
          <a:sy n="105" d="100"/>
        </p:scale>
        <p:origin x="500" y="52"/>
      </p:cViewPr>
      <p:guideLst>
        <p:guide orient="horz" pos="2058"/>
        <p:guide pos="3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gs" Target="tags/tag16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AD9BA7-C0B1-4CB6-AF8A-AA9A31DF734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gradFill>
          <a:gsLst>
            <a:gs pos="0">
              <a:schemeClr val="accent3">
                <a:lumMod val="60000"/>
                <a:lumOff val="40000"/>
                <a:alpha val="50000"/>
              </a:schemeClr>
            </a:gs>
            <a:gs pos="100000">
              <a:schemeClr val="accent2">
                <a:lumMod val="20000"/>
                <a:lumOff val="80000"/>
                <a:alpha val="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ABD3-225C-4BBF-A34A-A22FA3626C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670E-6A45-4BB0-B704-ACF6C7F28440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0"/>
            <a:ext cx="1219199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6000">
                <a:srgbClr val="005BD3"/>
              </a:gs>
              <a:gs pos="100000">
                <a:srgbClr val="00157E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35225" y="-385089"/>
            <a:ext cx="828124" cy="1263866"/>
            <a:chOff x="383847" y="-422917"/>
            <a:chExt cx="698913" cy="1066666"/>
          </a:xfrm>
        </p:grpSpPr>
        <p:sp>
          <p:nvSpPr>
            <p:cNvPr id="9" name="平行四边形 8"/>
            <p:cNvSpPr/>
            <p:nvPr/>
          </p:nvSpPr>
          <p:spPr>
            <a:xfrm>
              <a:off x="383847" y="-210019"/>
              <a:ext cx="426718" cy="853768"/>
            </a:xfrm>
            <a:prstGeom prst="parallelogram">
              <a:avLst>
                <a:gd name="adj" fmla="val 51095"/>
              </a:avLst>
            </a:prstGeom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758888" y="-422917"/>
              <a:ext cx="323872" cy="625572"/>
            </a:xfrm>
            <a:prstGeom prst="parallelogram">
              <a:avLst>
                <a:gd name="adj" fmla="val 50423"/>
              </a:avLst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alpha val="50000"/>
                  </a:schemeClr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任意多边形: 形状 11"/>
          <p:cNvSpPr/>
          <p:nvPr userDrawn="1"/>
        </p:nvSpPr>
        <p:spPr>
          <a:xfrm>
            <a:off x="-55605" y="6500344"/>
            <a:ext cx="12303211" cy="593125"/>
          </a:xfrm>
          <a:custGeom>
            <a:avLst/>
            <a:gdLst>
              <a:gd name="connsiteX0" fmla="*/ 0 w 12208476"/>
              <a:gd name="connsiteY0" fmla="*/ 247136 h 593125"/>
              <a:gd name="connsiteX1" fmla="*/ 0 w 12208476"/>
              <a:gd name="connsiteY1" fmla="*/ 247136 h 593125"/>
              <a:gd name="connsiteX2" fmla="*/ 9242855 w 12208476"/>
              <a:gd name="connsiteY2" fmla="*/ 247136 h 593125"/>
              <a:gd name="connsiteX3" fmla="*/ 9378779 w 12208476"/>
              <a:gd name="connsiteY3" fmla="*/ 0 h 593125"/>
              <a:gd name="connsiteX4" fmla="*/ 12208476 w 12208476"/>
              <a:gd name="connsiteY4" fmla="*/ 0 h 593125"/>
              <a:gd name="connsiteX5" fmla="*/ 12208476 w 12208476"/>
              <a:gd name="connsiteY5" fmla="*/ 593125 h 593125"/>
              <a:gd name="connsiteX6" fmla="*/ 12357 w 12208476"/>
              <a:gd name="connsiteY6" fmla="*/ 593125 h 593125"/>
              <a:gd name="connsiteX7" fmla="*/ 0 w 12208476"/>
              <a:gd name="connsiteY7" fmla="*/ 247136 h 593125"/>
              <a:gd name="connsiteX0-1" fmla="*/ 0 w 12208476"/>
              <a:gd name="connsiteY0-2" fmla="*/ 247136 h 593125"/>
              <a:gd name="connsiteX1-3" fmla="*/ 0 w 12208476"/>
              <a:gd name="connsiteY1-4" fmla="*/ 247136 h 593125"/>
              <a:gd name="connsiteX2-5" fmla="*/ 1563355 w 12208476"/>
              <a:gd name="connsiteY2-6" fmla="*/ 258802 h 593125"/>
              <a:gd name="connsiteX3-7" fmla="*/ 9242855 w 12208476"/>
              <a:gd name="connsiteY3-8" fmla="*/ 247136 h 593125"/>
              <a:gd name="connsiteX4-9" fmla="*/ 9378779 w 12208476"/>
              <a:gd name="connsiteY4-10" fmla="*/ 0 h 593125"/>
              <a:gd name="connsiteX5-11" fmla="*/ 12208476 w 12208476"/>
              <a:gd name="connsiteY5-12" fmla="*/ 0 h 593125"/>
              <a:gd name="connsiteX6-13" fmla="*/ 12208476 w 12208476"/>
              <a:gd name="connsiteY6-14" fmla="*/ 593125 h 593125"/>
              <a:gd name="connsiteX7-15" fmla="*/ 12357 w 12208476"/>
              <a:gd name="connsiteY7-16" fmla="*/ 593125 h 593125"/>
              <a:gd name="connsiteX8" fmla="*/ 0 w 12208476"/>
              <a:gd name="connsiteY8" fmla="*/ 247136 h 593125"/>
              <a:gd name="connsiteX0-17" fmla="*/ 0 w 12208476"/>
              <a:gd name="connsiteY0-18" fmla="*/ 247136 h 593125"/>
              <a:gd name="connsiteX1-19" fmla="*/ 0 w 12208476"/>
              <a:gd name="connsiteY1-20" fmla="*/ 247136 h 593125"/>
              <a:gd name="connsiteX2-21" fmla="*/ 9242855 w 12208476"/>
              <a:gd name="connsiteY2-22" fmla="*/ 247136 h 593125"/>
              <a:gd name="connsiteX3-23" fmla="*/ 9378779 w 12208476"/>
              <a:gd name="connsiteY3-24" fmla="*/ 0 h 593125"/>
              <a:gd name="connsiteX4-25" fmla="*/ 12208476 w 12208476"/>
              <a:gd name="connsiteY4-26" fmla="*/ 0 h 593125"/>
              <a:gd name="connsiteX5-27" fmla="*/ 12208476 w 12208476"/>
              <a:gd name="connsiteY5-28" fmla="*/ 593125 h 593125"/>
              <a:gd name="connsiteX6-29" fmla="*/ 12357 w 12208476"/>
              <a:gd name="connsiteY6-30" fmla="*/ 593125 h 593125"/>
              <a:gd name="connsiteX7-31" fmla="*/ 0 w 12208476"/>
              <a:gd name="connsiteY7-32" fmla="*/ 247136 h 5931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2208476" h="593125">
                <a:moveTo>
                  <a:pt x="0" y="247136"/>
                </a:moveTo>
                <a:lnTo>
                  <a:pt x="0" y="247136"/>
                </a:lnTo>
                <a:lnTo>
                  <a:pt x="9242855" y="247136"/>
                </a:lnTo>
                <a:lnTo>
                  <a:pt x="9378779" y="0"/>
                </a:lnTo>
                <a:lnTo>
                  <a:pt x="12208476" y="0"/>
                </a:lnTo>
                <a:lnTo>
                  <a:pt x="12208476" y="593125"/>
                </a:lnTo>
                <a:lnTo>
                  <a:pt x="12357" y="593125"/>
                </a:lnTo>
                <a:lnTo>
                  <a:pt x="0" y="247136"/>
                </a:lnTo>
                <a:close/>
              </a:path>
            </a:pathLst>
          </a:custGeom>
          <a:gradFill flip="none" rotWithShape="1">
            <a:gsLst>
              <a:gs pos="2000">
                <a:srgbClr val="30A6FE"/>
              </a:gs>
              <a:gs pos="96000">
                <a:srgbClr val="193FF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4157853" y="705864"/>
            <a:ext cx="228909" cy="144244"/>
            <a:chOff x="4058997" y="705864"/>
            <a:chExt cx="228909" cy="144244"/>
          </a:xfrm>
        </p:grpSpPr>
        <p:sp>
          <p:nvSpPr>
            <p:cNvPr id="14" name="平行四边形 13"/>
            <p:cNvSpPr/>
            <p:nvPr userDrawn="1"/>
          </p:nvSpPr>
          <p:spPr>
            <a:xfrm>
              <a:off x="4058997" y="705864"/>
              <a:ext cx="119304" cy="119637"/>
            </a:xfrm>
            <a:prstGeom prst="parallelogram">
              <a:avLst>
                <a:gd name="adj" fmla="val 16663"/>
              </a:avLst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14"/>
            <p:cNvSpPr/>
            <p:nvPr userDrawn="1"/>
          </p:nvSpPr>
          <p:spPr>
            <a:xfrm>
              <a:off x="4179906" y="800894"/>
              <a:ext cx="108000" cy="49214"/>
            </a:xfrm>
            <a:prstGeom prst="parallelogram">
              <a:avLst>
                <a:gd name="adj" fmla="val 13748"/>
              </a:avLst>
            </a:prstGeom>
            <a:solidFill>
              <a:schemeClr val="accent2">
                <a:lumMod val="40000"/>
                <a:lumOff val="6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8848725" y="6522872"/>
            <a:ext cx="452756" cy="189566"/>
            <a:chOff x="8886825" y="6478588"/>
            <a:chExt cx="452756" cy="189566"/>
          </a:xfrm>
        </p:grpSpPr>
        <p:sp>
          <p:nvSpPr>
            <p:cNvPr id="17" name="平行四边形 16"/>
            <p:cNvSpPr/>
            <p:nvPr/>
          </p:nvSpPr>
          <p:spPr>
            <a:xfrm>
              <a:off x="9147810" y="6478588"/>
              <a:ext cx="191771" cy="189566"/>
            </a:xfrm>
            <a:prstGeom prst="parallelogram">
              <a:avLst>
                <a:gd name="adj" fmla="val 56016"/>
              </a:avLst>
            </a:prstGeom>
            <a:solidFill>
              <a:srgbClr val="53C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平行四边形 17"/>
            <p:cNvSpPr/>
            <p:nvPr/>
          </p:nvSpPr>
          <p:spPr>
            <a:xfrm>
              <a:off x="9017317" y="6478588"/>
              <a:ext cx="191771" cy="189566"/>
            </a:xfrm>
            <a:prstGeom prst="parallelogram">
              <a:avLst>
                <a:gd name="adj" fmla="val 56016"/>
              </a:avLst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>
              <a:off x="8886825" y="6478588"/>
              <a:ext cx="191771" cy="189566"/>
            </a:xfrm>
            <a:prstGeom prst="parallelogram">
              <a:avLst>
                <a:gd name="adj" fmla="val 56016"/>
              </a:avLst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5295" y="83857"/>
            <a:ext cx="914208" cy="9142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bg>
      <p:bgPr>
        <a:gradFill>
          <a:gsLst>
            <a:gs pos="100000">
              <a:srgbClr val="0554D5"/>
            </a:gs>
            <a:gs pos="8000">
              <a:srgbClr val="04207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ABD3-225C-4BBF-A34A-A22FA3626C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670E-6A45-4BB0-B704-ACF6C7F28440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0554D5"/>
              </a:gs>
              <a:gs pos="8000">
                <a:srgbClr val="04207A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562599" y="444156"/>
            <a:ext cx="5599005" cy="59413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600" dirty="0">
                <a:gradFill>
                  <a:gsLst>
                    <a:gs pos="10000">
                      <a:schemeClr val="accent6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lvl="0"/>
            <a:r>
              <a:rPr lang="zh-CN" altLang="en-US" dirty="0"/>
              <a:t>此处输入你的标题</a:t>
            </a:r>
            <a:endParaRPr lang="zh-CN" altLang="en-US" dirty="0"/>
          </a:p>
        </p:txBody>
      </p:sp>
      <p:sp>
        <p:nvSpPr>
          <p:cNvPr id="10" name="矩形: 圆角 9"/>
          <p:cNvSpPr/>
          <p:nvPr userDrawn="1"/>
        </p:nvSpPr>
        <p:spPr>
          <a:xfrm>
            <a:off x="5860125" y="-1"/>
            <a:ext cx="6331875" cy="2150535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alphaModFix amt="65000"/>
            </a:blip>
            <a:srcRect/>
            <a:stretch>
              <a:fillRect t="-38425" b="-1"/>
            </a:stretch>
          </a:blipFill>
          <a:ln w="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/>
          <a:srcRect t="30440" r="-8547"/>
          <a:stretch>
            <a:fillRect/>
          </a:stretch>
        </p:blipFill>
        <p:spPr>
          <a:xfrm>
            <a:off x="237772" y="0"/>
            <a:ext cx="893376" cy="8778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bg>
      <p:bgPr>
        <a:gradFill>
          <a:gsLst>
            <a:gs pos="100000">
              <a:srgbClr val="024ED8"/>
            </a:gs>
            <a:gs pos="8000">
              <a:srgbClr val="00157E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207" y="41929"/>
            <a:ext cx="13562414" cy="677414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ABD3-225C-4BBF-A34A-A22FA3626C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670E-6A45-4BB0-B704-ACF6C7F28440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1"/>
            <a:ext cx="12191998" cy="6857999"/>
          </a:xfrm>
          <a:prstGeom prst="rect">
            <a:avLst/>
          </a:prstGeom>
          <a:gradFill flip="none" rotWithShape="1">
            <a:gsLst>
              <a:gs pos="100000">
                <a:srgbClr val="024ED8"/>
              </a:gs>
              <a:gs pos="29436">
                <a:srgbClr val="002293"/>
              </a:gs>
              <a:gs pos="8000">
                <a:srgbClr val="00157E">
                  <a:alpha val="8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35225" y="-385089"/>
            <a:ext cx="828124" cy="1263866"/>
            <a:chOff x="383847" y="-422917"/>
            <a:chExt cx="698913" cy="1066666"/>
          </a:xfrm>
        </p:grpSpPr>
        <p:sp>
          <p:nvSpPr>
            <p:cNvPr id="9" name="平行四边形 8"/>
            <p:cNvSpPr/>
            <p:nvPr/>
          </p:nvSpPr>
          <p:spPr>
            <a:xfrm>
              <a:off x="383847" y="-210019"/>
              <a:ext cx="426718" cy="853768"/>
            </a:xfrm>
            <a:prstGeom prst="parallelogram">
              <a:avLst>
                <a:gd name="adj" fmla="val 51095"/>
              </a:avLst>
            </a:prstGeom>
            <a:gradFill flip="none" rotWithShape="1">
              <a:gsLst>
                <a:gs pos="0">
                  <a:schemeClr val="accent2">
                    <a:alpha val="50000"/>
                  </a:schemeClr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758888" y="-422917"/>
              <a:ext cx="323872" cy="625572"/>
            </a:xfrm>
            <a:prstGeom prst="parallelogram">
              <a:avLst>
                <a:gd name="adj" fmla="val 50423"/>
              </a:avLst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alpha val="50000"/>
                  </a:schemeClr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5295" y="83857"/>
            <a:ext cx="914208" cy="914208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562599" y="444156"/>
            <a:ext cx="5599005" cy="594137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3600" dirty="0">
                <a:gradFill>
                  <a:gsLst>
                    <a:gs pos="10000">
                      <a:schemeClr val="accent6"/>
                    </a:gs>
                    <a:gs pos="100000">
                      <a:schemeClr val="bg1"/>
                    </a:gs>
                  </a:gsLst>
                  <a:lin ang="16200000" scaled="1"/>
                </a:gradFill>
                <a:latin typeface="优设标题黑" panose="00000500000000000000" pitchFamily="2" charset="-122"/>
                <a:ea typeface="优设标题黑" panose="00000500000000000000" pitchFamily="2" charset="-122"/>
              </a:defRPr>
            </a:lvl1pPr>
          </a:lstStyle>
          <a:p>
            <a:pPr marL="0" lvl="0"/>
            <a:r>
              <a:rPr lang="zh-CN" altLang="en-US" dirty="0"/>
              <a:t>此处输入你的标题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1000"/>
                <a:lumOff val="99000"/>
              </a:schemeClr>
            </a:gs>
            <a:gs pos="36000">
              <a:srgbClr val="005BD3">
                <a:lumMod val="90000"/>
              </a:srgbClr>
            </a:gs>
            <a:gs pos="89000">
              <a:srgbClr val="001382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7" b="6247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ABD3-225C-4BBF-A34A-A22FA3626C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670E-6A45-4BB0-B704-ACF6C7F28440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" y="1"/>
            <a:ext cx="1219199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"/>
                  <a:lumOff val="99000"/>
                  <a:alpha val="68000"/>
                </a:schemeClr>
              </a:gs>
              <a:gs pos="36000">
                <a:srgbClr val="005BD3">
                  <a:lumMod val="90000"/>
                  <a:alpha val="51000"/>
                </a:srgbClr>
              </a:gs>
              <a:gs pos="89000">
                <a:srgbClr val="001382">
                  <a:alpha val="52000"/>
                </a:srgb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 userDrawn="1"/>
        </p:nvSpPr>
        <p:spPr>
          <a:xfrm>
            <a:off x="364347" y="682171"/>
            <a:ext cx="11463306" cy="4804230"/>
          </a:xfrm>
          <a:prstGeom prst="roundRect">
            <a:avLst>
              <a:gd name="adj" fmla="val 50000"/>
            </a:avLst>
          </a:prstGeom>
          <a:solidFill>
            <a:srgbClr val="03003E">
              <a:alpha val="70000"/>
            </a:srgbClr>
          </a:solidFill>
          <a:ln w="6350" cap="flat" cmpd="sng" algn="ctr">
            <a:noFill/>
            <a:prstDash val="solid"/>
          </a:ln>
          <a:effectLst>
            <a:softEdge rad="8382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kern="0" dirty="0">
              <a:solidFill>
                <a:srgbClr val="FFFFFF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503" y="0"/>
            <a:ext cx="11694994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" y="268605"/>
            <a:ext cx="12192000" cy="28393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1152" y="268840"/>
            <a:ext cx="6335759" cy="630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913" y="268840"/>
            <a:ext cx="6335759" cy="63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7" Type="http://schemas.openxmlformats.org/officeDocument/2006/relationships/theme" Target="../theme/theme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704E1-AF1E-433A-9F02-83ADB0DE4B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482276-43B1-418E-8EAC-DE3E1FA864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DABD3-225C-4BBF-A34A-A22FA3626C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9670E-6A45-4BB0-B704-ACF6C7F284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microsoft.com/office/2007/relationships/hdphoto" Target="../media/image14.wdp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jpeg"/><Relationship Id="rId7" Type="http://schemas.openxmlformats.org/officeDocument/2006/relationships/image" Target="../media/image52.jpe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6.png"/><Relationship Id="rId11" Type="http://schemas.openxmlformats.org/officeDocument/2006/relationships/image" Target="../media/image18.png"/><Relationship Id="rId10" Type="http://schemas.openxmlformats.org/officeDocument/2006/relationships/image" Target="../media/image55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image" Target="../media/image18.png"/><Relationship Id="rId7" Type="http://schemas.openxmlformats.org/officeDocument/2006/relationships/image" Target="../media/image10.png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0" Type="http://schemas.openxmlformats.org/officeDocument/2006/relationships/slideLayout" Target="../slideLayouts/slideLayout1.xml"/><Relationship Id="rId4" Type="http://schemas.openxmlformats.org/officeDocument/2006/relationships/tags" Target="../tags/tag102.xml"/><Relationship Id="rId39" Type="http://schemas.openxmlformats.org/officeDocument/2006/relationships/tags" Target="../tags/tag131.xml"/><Relationship Id="rId38" Type="http://schemas.openxmlformats.org/officeDocument/2006/relationships/image" Target="../media/image60.jpeg"/><Relationship Id="rId37" Type="http://schemas.openxmlformats.org/officeDocument/2006/relationships/tags" Target="../tags/tag130.xml"/><Relationship Id="rId36" Type="http://schemas.openxmlformats.org/officeDocument/2006/relationships/image" Target="../media/image59.png"/><Relationship Id="rId35" Type="http://schemas.openxmlformats.org/officeDocument/2006/relationships/tags" Target="../tags/tag129.xml"/><Relationship Id="rId34" Type="http://schemas.openxmlformats.org/officeDocument/2006/relationships/image" Target="../media/image58.png"/><Relationship Id="rId33" Type="http://schemas.openxmlformats.org/officeDocument/2006/relationships/tags" Target="../tags/tag128.xml"/><Relationship Id="rId32" Type="http://schemas.openxmlformats.org/officeDocument/2006/relationships/image" Target="../media/image57.png"/><Relationship Id="rId31" Type="http://schemas.openxmlformats.org/officeDocument/2006/relationships/tags" Target="../tags/tag127.xml"/><Relationship Id="rId30" Type="http://schemas.openxmlformats.org/officeDocument/2006/relationships/tags" Target="../tags/tag126.xml"/><Relationship Id="rId3" Type="http://schemas.openxmlformats.org/officeDocument/2006/relationships/tags" Target="../tags/tag101.xml"/><Relationship Id="rId29" Type="http://schemas.openxmlformats.org/officeDocument/2006/relationships/tags" Target="../tags/tag125.xml"/><Relationship Id="rId28" Type="http://schemas.openxmlformats.org/officeDocument/2006/relationships/tags" Target="../tags/tag124.xml"/><Relationship Id="rId27" Type="http://schemas.openxmlformats.org/officeDocument/2006/relationships/tags" Target="../tags/tag123.xml"/><Relationship Id="rId26" Type="http://schemas.openxmlformats.org/officeDocument/2006/relationships/tags" Target="../tags/tag122.xml"/><Relationship Id="rId25" Type="http://schemas.openxmlformats.org/officeDocument/2006/relationships/tags" Target="../tags/tag121.xml"/><Relationship Id="rId24" Type="http://schemas.openxmlformats.org/officeDocument/2006/relationships/tags" Target="../tags/tag120.xml"/><Relationship Id="rId23" Type="http://schemas.openxmlformats.org/officeDocument/2006/relationships/tags" Target="../tags/tag119.xml"/><Relationship Id="rId22" Type="http://schemas.openxmlformats.org/officeDocument/2006/relationships/tags" Target="../tags/tag118.xml"/><Relationship Id="rId21" Type="http://schemas.openxmlformats.org/officeDocument/2006/relationships/tags" Target="../tags/tag117.xml"/><Relationship Id="rId20" Type="http://schemas.openxmlformats.org/officeDocument/2006/relationships/tags" Target="../tags/tag116.xml"/><Relationship Id="rId2" Type="http://schemas.openxmlformats.org/officeDocument/2006/relationships/tags" Target="../tags/tag100.xml"/><Relationship Id="rId19" Type="http://schemas.openxmlformats.org/officeDocument/2006/relationships/tags" Target="../tags/tag115.xml"/><Relationship Id="rId18" Type="http://schemas.openxmlformats.org/officeDocument/2006/relationships/tags" Target="../tags/tag114.xml"/><Relationship Id="rId17" Type="http://schemas.openxmlformats.org/officeDocument/2006/relationships/tags" Target="../tags/tag113.xml"/><Relationship Id="rId16" Type="http://schemas.openxmlformats.org/officeDocument/2006/relationships/tags" Target="../tags/tag11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tags" Target="../tags/tag9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67.webp"/><Relationship Id="rId7" Type="http://schemas.openxmlformats.org/officeDocument/2006/relationships/image" Target="../media/image66.jpeg"/><Relationship Id="rId6" Type="http://schemas.openxmlformats.org/officeDocument/2006/relationships/image" Target="../media/image65.webp"/><Relationship Id="rId5" Type="http://schemas.openxmlformats.org/officeDocument/2006/relationships/image" Target="../media/image64.webp"/><Relationship Id="rId4" Type="http://schemas.openxmlformats.org/officeDocument/2006/relationships/image" Target="../media/image63.webp"/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71.png"/><Relationship Id="rId35" Type="http://schemas.openxmlformats.org/officeDocument/2006/relationships/tags" Target="../tags/tag161.xml"/><Relationship Id="rId34" Type="http://schemas.openxmlformats.org/officeDocument/2006/relationships/tags" Target="../tags/tag160.xml"/><Relationship Id="rId33" Type="http://schemas.openxmlformats.org/officeDocument/2006/relationships/image" Target="../media/image70.png"/><Relationship Id="rId32" Type="http://schemas.openxmlformats.org/officeDocument/2006/relationships/tags" Target="../tags/tag159.xml"/><Relationship Id="rId31" Type="http://schemas.openxmlformats.org/officeDocument/2006/relationships/image" Target="../media/image69.png"/><Relationship Id="rId30" Type="http://schemas.openxmlformats.org/officeDocument/2006/relationships/tags" Target="../tags/tag158.xml"/><Relationship Id="rId3" Type="http://schemas.openxmlformats.org/officeDocument/2006/relationships/tags" Target="../tags/tag133.xml"/><Relationship Id="rId29" Type="http://schemas.openxmlformats.org/officeDocument/2006/relationships/image" Target="../media/image68.jpeg"/><Relationship Id="rId28" Type="http://schemas.openxmlformats.org/officeDocument/2006/relationships/tags" Target="../tags/tag157.xml"/><Relationship Id="rId27" Type="http://schemas.openxmlformats.org/officeDocument/2006/relationships/image" Target="../media/image18.png"/><Relationship Id="rId26" Type="http://schemas.openxmlformats.org/officeDocument/2006/relationships/tags" Target="../tags/tag156.xml"/><Relationship Id="rId25" Type="http://schemas.openxmlformats.org/officeDocument/2006/relationships/tags" Target="../tags/tag155.xml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tags" Target="../tags/tag132.xml"/><Relationship Id="rId19" Type="http://schemas.openxmlformats.org/officeDocument/2006/relationships/tags" Target="../tags/tag149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microsoft.com/office/2007/relationships/hdphoto" Target="../media/image73.wdp"/><Relationship Id="rId1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7" Type="http://schemas.openxmlformats.org/officeDocument/2006/relationships/slideLayout" Target="../slideLayouts/slideLayout1.xml"/><Relationship Id="rId66" Type="http://schemas.openxmlformats.org/officeDocument/2006/relationships/image" Target="../media/image25.webp"/><Relationship Id="rId65" Type="http://schemas.openxmlformats.org/officeDocument/2006/relationships/image" Target="../media/image24.jpeg"/><Relationship Id="rId64" Type="http://schemas.openxmlformats.org/officeDocument/2006/relationships/image" Target="../media/image23.png"/><Relationship Id="rId63" Type="http://schemas.openxmlformats.org/officeDocument/2006/relationships/tags" Target="../tags/tag57.xml"/><Relationship Id="rId62" Type="http://schemas.openxmlformats.org/officeDocument/2006/relationships/tags" Target="../tags/tag56.xml"/><Relationship Id="rId61" Type="http://schemas.openxmlformats.org/officeDocument/2006/relationships/tags" Target="../tags/tag55.xml"/><Relationship Id="rId60" Type="http://schemas.openxmlformats.org/officeDocument/2006/relationships/tags" Target="../tags/tag54.xml"/><Relationship Id="rId6" Type="http://schemas.openxmlformats.org/officeDocument/2006/relationships/tags" Target="../tags/tag1.xml"/><Relationship Id="rId59" Type="http://schemas.openxmlformats.org/officeDocument/2006/relationships/image" Target="../media/image22.png"/><Relationship Id="rId58" Type="http://schemas.openxmlformats.org/officeDocument/2006/relationships/tags" Target="../tags/tag53.xml"/><Relationship Id="rId57" Type="http://schemas.openxmlformats.org/officeDocument/2006/relationships/tags" Target="../tags/tag52.xml"/><Relationship Id="rId56" Type="http://schemas.openxmlformats.org/officeDocument/2006/relationships/tags" Target="../tags/tag51.xml"/><Relationship Id="rId55" Type="http://schemas.openxmlformats.org/officeDocument/2006/relationships/tags" Target="../tags/tag50.xml"/><Relationship Id="rId54" Type="http://schemas.openxmlformats.org/officeDocument/2006/relationships/tags" Target="../tags/tag49.xml"/><Relationship Id="rId53" Type="http://schemas.openxmlformats.org/officeDocument/2006/relationships/tags" Target="../tags/tag48.xml"/><Relationship Id="rId52" Type="http://schemas.openxmlformats.org/officeDocument/2006/relationships/tags" Target="../tags/tag47.xml"/><Relationship Id="rId51" Type="http://schemas.openxmlformats.org/officeDocument/2006/relationships/tags" Target="../tags/tag46.xml"/><Relationship Id="rId50" Type="http://schemas.openxmlformats.org/officeDocument/2006/relationships/tags" Target="../tags/tag45.xml"/><Relationship Id="rId5" Type="http://schemas.openxmlformats.org/officeDocument/2006/relationships/image" Target="../media/image21.webp"/><Relationship Id="rId49" Type="http://schemas.openxmlformats.org/officeDocument/2006/relationships/tags" Target="../tags/tag44.xml"/><Relationship Id="rId48" Type="http://schemas.openxmlformats.org/officeDocument/2006/relationships/tags" Target="../tags/tag43.xml"/><Relationship Id="rId47" Type="http://schemas.openxmlformats.org/officeDocument/2006/relationships/tags" Target="../tags/tag42.xml"/><Relationship Id="rId46" Type="http://schemas.openxmlformats.org/officeDocument/2006/relationships/tags" Target="../tags/tag41.xml"/><Relationship Id="rId45" Type="http://schemas.openxmlformats.org/officeDocument/2006/relationships/tags" Target="../tags/tag40.xml"/><Relationship Id="rId44" Type="http://schemas.openxmlformats.org/officeDocument/2006/relationships/tags" Target="../tags/tag39.xml"/><Relationship Id="rId43" Type="http://schemas.openxmlformats.org/officeDocument/2006/relationships/tags" Target="../tags/tag38.xml"/><Relationship Id="rId42" Type="http://schemas.openxmlformats.org/officeDocument/2006/relationships/tags" Target="../tags/tag37.xml"/><Relationship Id="rId41" Type="http://schemas.openxmlformats.org/officeDocument/2006/relationships/tags" Target="../tags/tag36.xml"/><Relationship Id="rId40" Type="http://schemas.openxmlformats.org/officeDocument/2006/relationships/tags" Target="../tags/tag35.xml"/><Relationship Id="rId4" Type="http://schemas.openxmlformats.org/officeDocument/2006/relationships/image" Target="../media/image20.webp"/><Relationship Id="rId39" Type="http://schemas.openxmlformats.org/officeDocument/2006/relationships/tags" Target="../tags/tag34.xml"/><Relationship Id="rId38" Type="http://schemas.openxmlformats.org/officeDocument/2006/relationships/tags" Target="../tags/tag33.xml"/><Relationship Id="rId37" Type="http://schemas.openxmlformats.org/officeDocument/2006/relationships/tags" Target="../tags/tag32.xml"/><Relationship Id="rId36" Type="http://schemas.openxmlformats.org/officeDocument/2006/relationships/tags" Target="../tags/tag31.xml"/><Relationship Id="rId35" Type="http://schemas.openxmlformats.org/officeDocument/2006/relationships/tags" Target="../tags/tag30.xml"/><Relationship Id="rId34" Type="http://schemas.openxmlformats.org/officeDocument/2006/relationships/tags" Target="../tags/tag29.xml"/><Relationship Id="rId33" Type="http://schemas.openxmlformats.org/officeDocument/2006/relationships/tags" Target="../tags/tag28.xml"/><Relationship Id="rId32" Type="http://schemas.openxmlformats.org/officeDocument/2006/relationships/tags" Target="../tags/tag27.xml"/><Relationship Id="rId31" Type="http://schemas.openxmlformats.org/officeDocument/2006/relationships/tags" Target="../tags/tag26.xml"/><Relationship Id="rId30" Type="http://schemas.openxmlformats.org/officeDocument/2006/relationships/tags" Target="../tags/tag25.xml"/><Relationship Id="rId3" Type="http://schemas.openxmlformats.org/officeDocument/2006/relationships/image" Target="../media/image19.webp"/><Relationship Id="rId29" Type="http://schemas.openxmlformats.org/officeDocument/2006/relationships/tags" Target="../tags/tag24.xml"/><Relationship Id="rId28" Type="http://schemas.openxmlformats.org/officeDocument/2006/relationships/tags" Target="../tags/tag23.xml"/><Relationship Id="rId27" Type="http://schemas.openxmlformats.org/officeDocument/2006/relationships/tags" Target="../tags/tag22.xml"/><Relationship Id="rId26" Type="http://schemas.openxmlformats.org/officeDocument/2006/relationships/tags" Target="../tags/tag21.xml"/><Relationship Id="rId25" Type="http://schemas.openxmlformats.org/officeDocument/2006/relationships/tags" Target="../tags/tag20.xml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image" Target="../media/image18.png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3" Type="http://schemas.openxmlformats.org/officeDocument/2006/relationships/tags" Target="../tags/tag60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12.xml"/><Relationship Id="rId20" Type="http://schemas.openxmlformats.org/officeDocument/2006/relationships/image" Target="../media/image28.png"/><Relationship Id="rId2" Type="http://schemas.openxmlformats.org/officeDocument/2006/relationships/tags" Target="../tags/tag59.xml"/><Relationship Id="rId19" Type="http://schemas.openxmlformats.org/officeDocument/2006/relationships/image" Target="../media/image27.png"/><Relationship Id="rId18" Type="http://schemas.openxmlformats.org/officeDocument/2006/relationships/image" Target="../media/image26.png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3" Type="http://schemas.openxmlformats.org/officeDocument/2006/relationships/tags" Target="../tags/tag75.xml"/><Relationship Id="rId21" Type="http://schemas.openxmlformats.org/officeDocument/2006/relationships/slideLayout" Target="../slideLayouts/slideLayout12.xml"/><Relationship Id="rId20" Type="http://schemas.openxmlformats.org/officeDocument/2006/relationships/image" Target="../media/image31.png"/><Relationship Id="rId2" Type="http://schemas.openxmlformats.org/officeDocument/2006/relationships/tags" Target="../tags/tag74.xml"/><Relationship Id="rId19" Type="http://schemas.openxmlformats.org/officeDocument/2006/relationships/image" Target="../media/image30.png"/><Relationship Id="rId18" Type="http://schemas.openxmlformats.org/officeDocument/2006/relationships/image" Target="../media/image29.png"/><Relationship Id="rId17" Type="http://schemas.openxmlformats.org/officeDocument/2006/relationships/tags" Target="../tags/tag87.xml"/><Relationship Id="rId16" Type="http://schemas.openxmlformats.org/officeDocument/2006/relationships/tags" Target="../tags/tag86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tags" Target="../tags/tag7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88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image" Target="../media/image38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image" Target="../media/image17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7.png"/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 t="1288"/>
          <a:stretch>
            <a:fillRect/>
          </a:stretch>
        </p:blipFill>
        <p:spPr>
          <a:xfrm flipH="1">
            <a:off x="0" y="0"/>
            <a:ext cx="8756888" cy="6857999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pic>
        <p:nvPicPr>
          <p:cNvPr id="2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9" y="0"/>
            <a:ext cx="6413065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21615" y="1384935"/>
            <a:ext cx="7296150" cy="2645410"/>
            <a:chOff x="345" y="1253"/>
            <a:chExt cx="11490" cy="4166"/>
          </a:xfrm>
        </p:grpSpPr>
        <p:sp>
          <p:nvSpPr>
            <p:cNvPr id="5" name="文本框 4"/>
            <p:cNvSpPr txBox="1"/>
            <p:nvPr/>
          </p:nvSpPr>
          <p:spPr>
            <a:xfrm>
              <a:off x="345" y="1253"/>
              <a:ext cx="3458" cy="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29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智</a:t>
              </a:r>
              <a:endParaRPr kumimoji="0" lang="zh-CN" altLang="en-US" sz="1529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effectLst/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67" y="1712"/>
              <a:ext cx="3038" cy="3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43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能</a:t>
              </a:r>
              <a:endParaRPr kumimoji="0" lang="zh-CN" altLang="en-US" sz="1443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effectLst/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434" y="1391"/>
              <a:ext cx="3206" cy="3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50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侦</a:t>
              </a:r>
              <a:endParaRPr kumimoji="0" lang="zh-CN" altLang="en-US" sz="1450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74" y="1558"/>
              <a:ext cx="3861" cy="3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33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rPr>
                <a:t>察</a:t>
              </a:r>
              <a:endParaRPr kumimoji="0" lang="zh-CN" altLang="en-US" sz="1533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-641928" y="4483322"/>
            <a:ext cx="5971500" cy="1543160"/>
            <a:chOff x="-579564" y="4359048"/>
            <a:chExt cx="5971500" cy="1543160"/>
          </a:xfrm>
        </p:grpSpPr>
        <p:sp>
          <p:nvSpPr>
            <p:cNvPr id="38" name="矩形 37"/>
            <p:cNvSpPr/>
            <p:nvPr/>
          </p:nvSpPr>
          <p:spPr>
            <a:xfrm>
              <a:off x="594598" y="4401887"/>
              <a:ext cx="4120051" cy="359449"/>
            </a:xfrm>
            <a:prstGeom prst="rect">
              <a:avLst/>
            </a:prstGeom>
            <a:gradFill>
              <a:gsLst>
                <a:gs pos="91743">
                  <a:srgbClr val="77B7FD">
                    <a:alpha val="0"/>
                  </a:srgbClr>
                </a:gs>
                <a:gs pos="0">
                  <a:srgbClr val="77B7FD">
                    <a:alpha val="0"/>
                  </a:srgbClr>
                </a:gs>
                <a:gs pos="25000">
                  <a:srgbClr val="71D0FB">
                    <a:alpha val="40000"/>
                  </a:srgbClr>
                </a:gs>
                <a:gs pos="52000">
                  <a:srgbClr val="71D0F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94598" y="4946562"/>
              <a:ext cx="4120051" cy="359449"/>
            </a:xfrm>
            <a:prstGeom prst="rect">
              <a:avLst/>
            </a:prstGeom>
            <a:gradFill>
              <a:gsLst>
                <a:gs pos="91743">
                  <a:srgbClr val="77B7FD">
                    <a:alpha val="0"/>
                  </a:srgbClr>
                </a:gs>
                <a:gs pos="0">
                  <a:srgbClr val="77B7FD">
                    <a:alpha val="0"/>
                  </a:srgbClr>
                </a:gs>
                <a:gs pos="25000">
                  <a:srgbClr val="71D0FB">
                    <a:alpha val="40000"/>
                  </a:srgbClr>
                </a:gs>
                <a:gs pos="52000">
                  <a:srgbClr val="71D0F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94598" y="5491237"/>
              <a:ext cx="4120051" cy="359449"/>
            </a:xfrm>
            <a:prstGeom prst="rect">
              <a:avLst/>
            </a:prstGeom>
            <a:gradFill>
              <a:gsLst>
                <a:gs pos="91743">
                  <a:srgbClr val="77B7FD">
                    <a:alpha val="0"/>
                  </a:srgbClr>
                </a:gs>
                <a:gs pos="0">
                  <a:srgbClr val="77B7FD">
                    <a:alpha val="0"/>
                  </a:srgbClr>
                </a:gs>
                <a:gs pos="25000">
                  <a:srgbClr val="71D0FB">
                    <a:alpha val="40000"/>
                  </a:srgbClr>
                </a:gs>
                <a:gs pos="52000">
                  <a:srgbClr val="71D0FB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 rotWithShape="1">
            <a:blip r:embed="rId3"/>
            <a:srcRect l="41039" r="40762"/>
            <a:stretch>
              <a:fillRect/>
            </a:stretch>
          </p:blipFill>
          <p:spPr>
            <a:xfrm rot="16200000">
              <a:off x="2359376" y="1420108"/>
              <a:ext cx="93621" cy="5971500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/>
            <a:srcRect l="41039" r="40762"/>
            <a:stretch>
              <a:fillRect/>
            </a:stretch>
          </p:blipFill>
          <p:spPr>
            <a:xfrm rot="16200000">
              <a:off x="2359376" y="1793900"/>
              <a:ext cx="93621" cy="5971500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3"/>
            <a:srcRect l="41039" r="40762"/>
            <a:stretch>
              <a:fillRect/>
            </a:stretch>
          </p:blipFill>
          <p:spPr>
            <a:xfrm rot="16200000">
              <a:off x="2359376" y="1977091"/>
              <a:ext cx="93621" cy="5971500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3"/>
            <a:srcRect l="41039" r="40762"/>
            <a:stretch>
              <a:fillRect/>
            </a:stretch>
          </p:blipFill>
          <p:spPr>
            <a:xfrm rot="16200000">
              <a:off x="2359376" y="2321591"/>
              <a:ext cx="93621" cy="597150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3"/>
            <a:srcRect l="41039" r="40762"/>
            <a:stretch>
              <a:fillRect/>
            </a:stretch>
          </p:blipFill>
          <p:spPr>
            <a:xfrm rot="16200000">
              <a:off x="2359376" y="2511481"/>
              <a:ext cx="93621" cy="5971500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3"/>
            <a:srcRect l="41039" r="40762"/>
            <a:stretch>
              <a:fillRect/>
            </a:stretch>
          </p:blipFill>
          <p:spPr>
            <a:xfrm rot="16200000">
              <a:off x="2359376" y="2869647"/>
              <a:ext cx="93621" cy="5971500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203391" y="4360953"/>
              <a:ext cx="4208145" cy="423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kern="100" dirty="0">
                  <a:solidFill>
                    <a:prstClr val="white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赛道：</a:t>
              </a:r>
              <a:r>
                <a: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CAIR</a:t>
              </a:r>
              <a:r>
                <a: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工程竞技赛道</a:t>
              </a:r>
              <a:endPara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899986" y="5458233"/>
              <a:ext cx="4461510" cy="423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团队成员：程浩伦、程杨、潘燕、刘语茜</a:t>
              </a:r>
              <a:endPara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43131" y="4905261"/>
              <a:ext cx="2926558" cy="423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赛项：</a:t>
              </a:r>
              <a:r>
                <a:rPr lang="zh-CN" altLang="en-US" kern="1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  <a:sym typeface="+mn-ea"/>
                </a:rPr>
                <a:t>智能侦察赛项</a:t>
              </a:r>
              <a:endPara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11850" y="4485413"/>
              <a:ext cx="187821" cy="187821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750210" y="4523775"/>
              <a:ext cx="111104" cy="1110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711850" y="5031231"/>
              <a:ext cx="187821" cy="187821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750210" y="5069593"/>
              <a:ext cx="111104" cy="1110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711850" y="5577050"/>
              <a:ext cx="187821" cy="187821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750210" y="5615412"/>
              <a:ext cx="111104" cy="1110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1157606" y="-258114"/>
            <a:ext cx="10407015" cy="6284596"/>
            <a:chOff x="-1319579" y="4551312"/>
            <a:chExt cx="10407316" cy="1381710"/>
          </a:xfrm>
        </p:grpSpPr>
        <p:pic>
          <p:nvPicPr>
            <p:cNvPr id="12" name="图片 11" descr="夜空下的树&#10;&#10;低可信度描述已自动生成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831" b="49565"/>
            <a:stretch>
              <a:fillRect/>
            </a:stretch>
          </p:blipFill>
          <p:spPr>
            <a:xfrm>
              <a:off x="-1319579" y="4551312"/>
              <a:ext cx="10407316" cy="439461"/>
            </a:xfrm>
            <a:prstGeom prst="rect">
              <a:avLst/>
            </a:prstGeom>
          </p:spPr>
        </p:pic>
        <p:pic>
          <p:nvPicPr>
            <p:cNvPr id="13" name="图片 12" descr="夜空下的树&#10;&#10;低可信度描述已自动生成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65" b="22831"/>
            <a:stretch>
              <a:fillRect/>
            </a:stretch>
          </p:blipFill>
          <p:spPr>
            <a:xfrm>
              <a:off x="-1319579" y="5395718"/>
              <a:ext cx="10407316" cy="537304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1122680" y="273050"/>
            <a:ext cx="584644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2025 </a:t>
            </a:r>
            <a:r>
              <a:rPr lang="zh-CN" altLang="en-US" sz="2000" b="1">
                <a:solidFill>
                  <a:schemeClr val="bg1"/>
                </a:solidFill>
              </a:rPr>
              <a:t>睿抗机器人开发者大赛（</a:t>
            </a:r>
            <a:r>
              <a:rPr lang="en-US" altLang="zh-CN" sz="2000" b="1">
                <a:solidFill>
                  <a:schemeClr val="bg1"/>
                </a:solidFill>
              </a:rPr>
              <a:t>RAICOM2025</a:t>
            </a:r>
            <a:r>
              <a:rPr lang="zh-CN" altLang="en-US" sz="2000" b="1">
                <a:solidFill>
                  <a:schemeClr val="bg1"/>
                </a:solidFill>
              </a:rPr>
              <a:t>）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970" y="160020"/>
            <a:ext cx="981710" cy="6242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clrChange>
              <a:clrFrom>
                <a:srgbClr val="CECAC7">
                  <a:alpha val="100000"/>
                </a:srgbClr>
              </a:clrFrom>
              <a:clrTo>
                <a:srgbClr val="CECAC7">
                  <a:alpha val="100000"/>
                  <a:alpha val="0"/>
                </a:srgbClr>
              </a:clrTo>
            </a:clrChange>
          </a:blip>
          <a:srcRect t="6038" r="2438" b="22106"/>
          <a:stretch>
            <a:fillRect/>
          </a:stretch>
        </p:blipFill>
        <p:spPr>
          <a:xfrm>
            <a:off x="7423785" y="2082165"/>
            <a:ext cx="4217670" cy="41433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6292850" y="2586990"/>
            <a:ext cx="7202170" cy="35306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-1031875" y="1873885"/>
            <a:ext cx="5850890" cy="2709545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-2064385" y="1870710"/>
            <a:ext cx="6883400" cy="2713355"/>
            <a:chOff x="-1177509" y="2096386"/>
            <a:chExt cx="7249125" cy="2749296"/>
          </a:xfrm>
        </p:grpSpPr>
        <p:sp>
          <p:nvSpPr>
            <p:cNvPr id="38" name="平行四边形 37"/>
            <p:cNvSpPr/>
            <p:nvPr/>
          </p:nvSpPr>
          <p:spPr>
            <a:xfrm>
              <a:off x="-1177509" y="2102482"/>
              <a:ext cx="7239000" cy="2743200"/>
            </a:xfrm>
            <a:prstGeom prst="parallelogram">
              <a:avLst/>
            </a:prstGeom>
            <a:ln w="38100">
              <a:solidFill>
                <a:srgbClr val="013389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791200" y="2096386"/>
              <a:ext cx="280416" cy="286512"/>
            </a:xfrm>
            <a:custGeom>
              <a:avLst/>
              <a:gdLst>
                <a:gd name="connsiteX0" fmla="*/ 0 w 280416"/>
                <a:gd name="connsiteY0" fmla="*/ 0 h 286512"/>
                <a:gd name="connsiteX1" fmla="*/ 280416 w 280416"/>
                <a:gd name="connsiteY1" fmla="*/ 0 h 286512"/>
                <a:gd name="connsiteX2" fmla="*/ 188976 w 280416"/>
                <a:gd name="connsiteY2" fmla="*/ 286512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416" h="286512">
                  <a:moveTo>
                    <a:pt x="0" y="0"/>
                  </a:moveTo>
                  <a:lnTo>
                    <a:pt x="280416" y="0"/>
                  </a:lnTo>
                  <a:lnTo>
                    <a:pt x="188976" y="286512"/>
                  </a:lnTo>
                </a:path>
              </a:pathLst>
            </a:custGeom>
            <a:ln w="38100">
              <a:solidFill>
                <a:srgbClr val="013389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92215" y="2587625"/>
            <a:ext cx="8355965" cy="3538220"/>
            <a:chOff x="5695188" y="3233675"/>
            <a:chExt cx="8470392" cy="2749296"/>
          </a:xfrm>
          <a:noFill/>
        </p:grpSpPr>
        <p:sp>
          <p:nvSpPr>
            <p:cNvPr id="41" name="平行四边形 40"/>
            <p:cNvSpPr/>
            <p:nvPr/>
          </p:nvSpPr>
          <p:spPr>
            <a:xfrm>
              <a:off x="5707380" y="3233675"/>
              <a:ext cx="8458200" cy="2743200"/>
            </a:xfrm>
            <a:prstGeom prst="parallelogram">
              <a:avLst/>
            </a:prstGeom>
            <a:grpFill/>
            <a:ln w="38100">
              <a:solidFill>
                <a:srgbClr val="013389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 flipH="1" flipV="1">
              <a:off x="5695188" y="5696459"/>
              <a:ext cx="280416" cy="286512"/>
            </a:xfrm>
            <a:custGeom>
              <a:avLst/>
              <a:gdLst>
                <a:gd name="connsiteX0" fmla="*/ 0 w 280416"/>
                <a:gd name="connsiteY0" fmla="*/ 0 h 286512"/>
                <a:gd name="connsiteX1" fmla="*/ 280416 w 280416"/>
                <a:gd name="connsiteY1" fmla="*/ 0 h 286512"/>
                <a:gd name="connsiteX2" fmla="*/ 188976 w 280416"/>
                <a:gd name="connsiteY2" fmla="*/ 286512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416" h="286512">
                  <a:moveTo>
                    <a:pt x="0" y="0"/>
                  </a:moveTo>
                  <a:lnTo>
                    <a:pt x="280416" y="0"/>
                  </a:lnTo>
                  <a:lnTo>
                    <a:pt x="188976" y="286512"/>
                  </a:lnTo>
                </a:path>
              </a:pathLst>
            </a:custGeom>
            <a:grpFill/>
            <a:ln w="38100">
              <a:solidFill>
                <a:srgbClr val="013389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244173" y="2827596"/>
            <a:ext cx="4521835" cy="28301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环境适配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升级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yolo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库版本为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8.3.x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，改变源码中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nn.py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内的参数使其适配</a:t>
            </a:r>
            <a:r>
              <a:rPr kumimoji="0" lang="en-US" altLang="zh-C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pytorch</a:t>
            </a:r>
            <a:r>
              <a:rPr lang="en-US" altLang="zh-CN" sz="1600" kern="0" dirty="0">
                <a:solidFill>
                  <a:srgbClr val="013389"/>
                </a:solidFill>
              </a:rPr>
              <a:t>2.7.x</a:t>
            </a:r>
            <a:r>
              <a:rPr lang="zh-CN" altLang="en-US" sz="1600" kern="0" dirty="0">
                <a:solidFill>
                  <a:srgbClr val="013389"/>
                </a:solidFill>
              </a:rPr>
              <a:t>版本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模型优化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优化模型结构，由原本使用的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yolov8m.pt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改变为更轻量高效的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yolov8s</a:t>
            </a:r>
            <a:r>
              <a:rPr lang="en-US" altLang="zh-CN" sz="1600" kern="0" dirty="0">
                <a:solidFill>
                  <a:srgbClr val="013389"/>
                </a:solidFill>
              </a:rPr>
              <a:t>.pt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，调整训练轮数并多次训练模型，提高准确度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数据保存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测试结果及时备份并分类，分析结果误差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25634" y="1998139"/>
            <a:ext cx="3904809" cy="237545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b="1" kern="0" dirty="0">
                <a:solidFill>
                  <a:srgbClr val="013389"/>
                </a:solidFill>
              </a:rPr>
              <a:t>环境配置：</a:t>
            </a:r>
            <a:endParaRPr lang="en-US" altLang="zh-CN" b="1" kern="0" dirty="0">
              <a:solidFill>
                <a:srgbClr val="013389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kern="0" dirty="0">
                <a:solidFill>
                  <a:srgbClr val="013389"/>
                </a:solidFill>
              </a:rPr>
              <a:t>依赖库安装失败，</a:t>
            </a:r>
            <a:r>
              <a:rPr lang="en-US" altLang="zh-CN" sz="1600" kern="0" dirty="0">
                <a:solidFill>
                  <a:srgbClr val="013389"/>
                </a:solidFill>
              </a:rPr>
              <a:t>yolo8.0.x</a:t>
            </a:r>
            <a:r>
              <a:rPr lang="zh-CN" altLang="en-US" sz="1600" kern="0" dirty="0">
                <a:solidFill>
                  <a:srgbClr val="013389"/>
                </a:solidFill>
              </a:rPr>
              <a:t>与</a:t>
            </a:r>
            <a:r>
              <a:rPr lang="en-US" altLang="zh-CN" sz="1600" kern="0" dirty="0">
                <a:solidFill>
                  <a:srgbClr val="013389"/>
                </a:solidFill>
              </a:rPr>
              <a:t>pytorch2.7.x</a:t>
            </a:r>
            <a:r>
              <a:rPr lang="zh-CN" altLang="en-US" sz="1600" kern="0" dirty="0">
                <a:solidFill>
                  <a:srgbClr val="013389"/>
                </a:solidFill>
              </a:rPr>
              <a:t>版本不兼容</a:t>
            </a:r>
            <a:endParaRPr lang="en-US" altLang="zh-CN" sz="1600" kern="0" dirty="0">
              <a:solidFill>
                <a:srgbClr val="013389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b="1" kern="0" dirty="0">
                <a:solidFill>
                  <a:srgbClr val="013389"/>
                </a:solidFill>
                <a:sym typeface="+mn-ea"/>
              </a:rPr>
              <a:t>模型推理</a:t>
            </a:r>
            <a:r>
              <a:rPr lang="zh-CN" altLang="en-US" b="1" kern="0" dirty="0">
                <a:solidFill>
                  <a:srgbClr val="013389"/>
                </a:solidFill>
              </a:rPr>
              <a:t>：</a:t>
            </a:r>
            <a:endParaRPr lang="en-US" altLang="zh-CN" b="1" kern="0" dirty="0">
              <a:solidFill>
                <a:srgbClr val="013389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kern="0" dirty="0">
                <a:solidFill>
                  <a:srgbClr val="013389"/>
                </a:solidFill>
                <a:sym typeface="+mn-ea"/>
              </a:rPr>
              <a:t>推理速度较慢，准确度较低</a:t>
            </a:r>
            <a:endParaRPr lang="zh-CN" altLang="en-US" sz="1600" kern="0" dirty="0">
              <a:solidFill>
                <a:srgbClr val="013389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b="1" kern="0" dirty="0">
                <a:solidFill>
                  <a:srgbClr val="013389"/>
                </a:solidFill>
              </a:rPr>
              <a:t>数据管理：</a:t>
            </a:r>
            <a:endParaRPr lang="en-US" altLang="zh-CN" b="1" kern="0" dirty="0">
              <a:solidFill>
                <a:srgbClr val="013389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kern="0" dirty="0">
                <a:solidFill>
                  <a:srgbClr val="013389"/>
                </a:solidFill>
              </a:rPr>
              <a:t>测试结果集丢失</a:t>
            </a:r>
            <a:endParaRPr lang="zh-CN" altLang="en-US" sz="1600" kern="0" dirty="0">
              <a:solidFill>
                <a:srgbClr val="013389"/>
              </a:solidFill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520820" y="2032448"/>
            <a:ext cx="609681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5597355" y="1961814"/>
            <a:ext cx="69569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0" i="0" dirty="0">
                <a:solidFill>
                  <a:srgbClr val="013389"/>
                </a:solidFill>
                <a:effectLst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ea"/>
                <a:sym typeface="+mn-lt"/>
              </a:rPr>
              <a:t>解决方案</a:t>
            </a:r>
            <a:endParaRPr lang="zh-CN" altLang="en-US" sz="4000" b="0" i="0" dirty="0">
              <a:solidFill>
                <a:srgbClr val="013389"/>
              </a:solidFill>
              <a:effectLst/>
              <a:latin typeface="字体圈欣意冠黑体" panose="00000500000000000000" pitchFamily="2" charset="-122"/>
              <a:ea typeface="字体圈欣意冠黑体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73050" y="29549"/>
            <a:ext cx="5262880" cy="732926"/>
            <a:chOff x="565150" y="86699"/>
            <a:chExt cx="5262880" cy="732926"/>
          </a:xfrm>
        </p:grpSpPr>
        <p:sp>
          <p:nvSpPr>
            <p:cNvPr id="23" name="文本框 22"/>
            <p:cNvSpPr txBox="1"/>
            <p:nvPr/>
          </p:nvSpPr>
          <p:spPr>
            <a:xfrm>
              <a:off x="565150" y="86699"/>
              <a:ext cx="5262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关键技术二：视觉识别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sp>
        <p:nvSpPr>
          <p:cNvPr id="460" name="矩形 459"/>
          <p:cNvSpPr/>
          <p:nvPr/>
        </p:nvSpPr>
        <p:spPr>
          <a:xfrm>
            <a:off x="7341870" y="1713230"/>
            <a:ext cx="4347845" cy="633095"/>
          </a:xfrm>
          <a:prstGeom prst="rect">
            <a:avLst/>
          </a:prstGeom>
          <a:gradFill flip="none" rotWithShape="1">
            <a:gsLst>
              <a:gs pos="0">
                <a:srgbClr val="011859"/>
              </a:gs>
              <a:gs pos="66000">
                <a:srgbClr val="1B5AB4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CN" sz="280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梦源黑体 CN W23" panose="020B0200000000000000" pitchFamily="34" charset="-122"/>
                <a:ea typeface="梦源黑体 CN W23" panose="020B0200000000000000" pitchFamily="34" charset="-122"/>
                <a:sym typeface="+mn-ea"/>
              </a:rPr>
              <a:t>    </a:t>
            </a:r>
            <a:r>
              <a:rPr lang="zh-CN" altLang="en-US" sz="2800" b="1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梦源黑体 CN W23" panose="020B0200000000000000" pitchFamily="34" charset="-122"/>
                <a:ea typeface="梦源黑体 CN W23" panose="020B0200000000000000" pitchFamily="34" charset="-122"/>
                <a:sym typeface="+mn-ea"/>
              </a:rPr>
              <a:t>创新性解决方案</a:t>
            </a:r>
            <a:endParaRPr lang="zh-CN" altLang="en-US" sz="2800" b="1" noProof="0" dirty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梦源黑体 CN W23" panose="020B0200000000000000" pitchFamily="34" charset="-122"/>
              <a:ea typeface="梦源黑体 CN W23" panose="020B0200000000000000" pitchFamily="34" charset="-122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27430" y="1100455"/>
            <a:ext cx="3444875" cy="593725"/>
          </a:xfrm>
          <a:prstGeom prst="rect">
            <a:avLst/>
          </a:prstGeom>
          <a:gradFill flip="none" rotWithShape="1">
            <a:gsLst>
              <a:gs pos="0">
                <a:srgbClr val="011859"/>
              </a:gs>
              <a:gs pos="66000">
                <a:srgbClr val="1B5AB4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770380" y="1186180"/>
            <a:ext cx="1959610" cy="422910"/>
          </a:xfrm>
          <a:prstGeom prst="rect">
            <a:avLst/>
          </a:prstGeom>
          <a:effectLst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99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H"/>
                <a:ea typeface="OPPOSans H"/>
                <a:cs typeface="阿里巴巴普惠体 Medium" panose="00020600040101010101" pitchFamily="18" charset="-122"/>
              </a:defRPr>
            </a:lvl1pPr>
          </a:lstStyle>
          <a:p>
            <a:pPr defTabSz="914400"/>
            <a:r>
              <a:rPr lang="zh-CN" altLang="en-US" b="1" noProof="0" dirty="0">
                <a:solidFill>
                  <a:srgbClr val="FFFFCC"/>
                </a:solidFill>
                <a:latin typeface="梦源黑体 CN W23" panose="020B0200000000000000" pitchFamily="34" charset="-122"/>
                <a:ea typeface="梦源黑体 CN W23" panose="020B0200000000000000" pitchFamily="34" charset="-122"/>
                <a:cs typeface="+mn-cs"/>
              </a:rPr>
              <a:t>遇到的问题</a:t>
            </a:r>
            <a:endParaRPr lang="zh-CN" altLang="en-US" b="1" noProof="0" dirty="0">
              <a:solidFill>
                <a:srgbClr val="FFFFCC"/>
              </a:solidFill>
              <a:latin typeface="梦源黑体 CN W23" panose="020B0200000000000000" pitchFamily="34" charset="-122"/>
              <a:ea typeface="梦源黑体 CN W23" panose="020B0200000000000000" pitchFamily="34" charset="-122"/>
              <a:cs typeface="+mn-cs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820067" y="6459007"/>
            <a:ext cx="6701819" cy="368302"/>
            <a:chOff x="6168862" y="421290"/>
            <a:chExt cx="4601780" cy="214654"/>
          </a:xfrm>
        </p:grpSpPr>
        <p:sp>
          <p:nvSpPr>
            <p:cNvPr id="95" name="文本框 94"/>
            <p:cNvSpPr txBox="1"/>
            <p:nvPr/>
          </p:nvSpPr>
          <p:spPr>
            <a:xfrm>
              <a:off x="6168862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algn="l"/>
              <a:r>
                <a:rPr lang="zh-CN" altLang="zh-CN" sz="1600" noProof="0" dirty="0"/>
                <a:t>项目概述</a:t>
              </a:r>
              <a:endParaRPr lang="zh-CN" altLang="zh-CN" sz="1600" noProof="0" dirty="0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126823" y="421433"/>
              <a:ext cx="687168" cy="19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sz="1600" b="1" kern="100" noProof="0" dirty="0">
                  <a:solidFill>
                    <a:srgbClr val="FEF8AC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设计方案</a:t>
              </a:r>
              <a:endParaRPr lang="zh-CN" altLang="zh-CN" sz="1600" b="1" kern="100" noProof="0" dirty="0">
                <a:solidFill>
                  <a:srgbClr val="FEF8A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9122353" y="421290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结论总结</a:t>
              </a:r>
              <a:endPara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161227" y="421291"/>
              <a:ext cx="753443" cy="2146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zh-CN" sz="1800" b="0" i="0" u="none" strike="noStrike" kern="1200" cap="none" spc="0" normalizeH="0" baseline="0" dirty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测试分析</a:t>
              </a:r>
              <a:endParaRPr kumimoji="0" lang="zh-CN" altLang="zh-CN" sz="1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5091" y="304153"/>
            <a:ext cx="2485606" cy="5292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b="38305"/>
          <a:stretch>
            <a:fillRect/>
          </a:stretch>
        </p:blipFill>
        <p:spPr>
          <a:xfrm>
            <a:off x="119380" y="4746625"/>
            <a:ext cx="1811655" cy="1490980"/>
          </a:xfrm>
          <a:prstGeom prst="rect">
            <a:avLst/>
          </a:prstGeom>
          <a:ln>
            <a:solidFill>
              <a:srgbClr val="0B317B"/>
            </a:solidFill>
          </a:ln>
        </p:spPr>
      </p:pic>
      <p:sp>
        <p:nvSpPr>
          <p:cNvPr id="4" name="任意多边形: 形状 55"/>
          <p:cNvSpPr/>
          <p:nvPr/>
        </p:nvSpPr>
        <p:spPr>
          <a:xfrm rot="5400000">
            <a:off x="4568825" y="3884930"/>
            <a:ext cx="2213610" cy="2735580"/>
          </a:xfrm>
          <a:custGeom>
            <a:avLst/>
            <a:gdLst>
              <a:gd name="connsiteX0" fmla="*/ 2721928 w 7153251"/>
              <a:gd name="connsiteY0" fmla="*/ 1956147 h 6858850"/>
              <a:gd name="connsiteX1" fmla="*/ 1705140 w 7153251"/>
              <a:gd name="connsiteY1" fmla="*/ 1956147 h 6858850"/>
              <a:gd name="connsiteX2" fmla="*/ 3577051 w 7153251"/>
              <a:gd name="connsiteY2" fmla="*/ 0 h 6858850"/>
              <a:gd name="connsiteX3" fmla="*/ 5448111 w 7153251"/>
              <a:gd name="connsiteY3" fmla="*/ 1956147 h 6858850"/>
              <a:gd name="connsiteX4" fmla="*/ 4431323 w 7153251"/>
              <a:gd name="connsiteY4" fmla="*/ 1956147 h 6858850"/>
              <a:gd name="connsiteX5" fmla="*/ 4240729 w 7153251"/>
              <a:gd name="connsiteY5" fmla="*/ 2152697 h 6858850"/>
              <a:gd name="connsiteX6" fmla="*/ 7153252 w 7153251"/>
              <a:gd name="connsiteY6" fmla="*/ 6858851 h 6858850"/>
              <a:gd name="connsiteX7" fmla="*/ 0 w 7153251"/>
              <a:gd name="connsiteY7" fmla="*/ 6858851 h 6858850"/>
              <a:gd name="connsiteX8" fmla="*/ 2912523 w 7153251"/>
              <a:gd name="connsiteY8" fmla="*/ 2152697 h 6858850"/>
              <a:gd name="connsiteX9" fmla="*/ 2721928 w 7153251"/>
              <a:gd name="connsiteY9" fmla="*/ 1956147 h 68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3251" h="6858850">
                <a:moveTo>
                  <a:pt x="2721928" y="1956147"/>
                </a:moveTo>
                <a:lnTo>
                  <a:pt x="1705140" y="1956147"/>
                </a:lnTo>
                <a:lnTo>
                  <a:pt x="3577051" y="0"/>
                </a:lnTo>
                <a:lnTo>
                  <a:pt x="5448111" y="1956147"/>
                </a:lnTo>
                <a:lnTo>
                  <a:pt x="4431323" y="1956147"/>
                </a:lnTo>
                <a:cubicBezTo>
                  <a:pt x="4324114" y="1956147"/>
                  <a:pt x="4237325" y="2045488"/>
                  <a:pt x="4240729" y="2152697"/>
                </a:cubicBezTo>
                <a:cubicBezTo>
                  <a:pt x="4268808" y="3066530"/>
                  <a:pt x="4543638" y="6858851"/>
                  <a:pt x="7153252" y="6858851"/>
                </a:cubicBezTo>
                <a:lnTo>
                  <a:pt x="0" y="6858851"/>
                </a:lnTo>
                <a:cubicBezTo>
                  <a:pt x="2609614" y="6858851"/>
                  <a:pt x="2884444" y="3067381"/>
                  <a:pt x="2912523" y="2152697"/>
                </a:cubicBezTo>
                <a:cubicBezTo>
                  <a:pt x="2915927" y="2045488"/>
                  <a:pt x="2829989" y="1956147"/>
                  <a:pt x="2721928" y="1956147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292100" dist="38100" dir="16200000" rotWithShape="0">
              <a:srgbClr val="1086FC">
                <a:alpha val="19000"/>
              </a:srgb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gradFill>
                <a:gsLst>
                  <a:gs pos="40000">
                    <a:prstClr val="white"/>
                  </a:gs>
                  <a:gs pos="46000">
                    <a:prstClr val="white">
                      <a:lumMod val="65000"/>
                    </a:prstClr>
                  </a:gs>
                  <a:gs pos="49000">
                    <a:prstClr val="white">
                      <a:lumMod val="85000"/>
                    </a:prst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165" y="4747895"/>
            <a:ext cx="2094230" cy="1491615"/>
          </a:xfrm>
          <a:prstGeom prst="rect">
            <a:avLst/>
          </a:prstGeom>
          <a:ln>
            <a:solidFill>
              <a:srgbClr val="0B317B"/>
            </a:solidFill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273050" y="29549"/>
            <a:ext cx="2214880" cy="732926"/>
            <a:chOff x="565150" y="86699"/>
            <a:chExt cx="2214880" cy="732926"/>
          </a:xfrm>
        </p:grpSpPr>
        <p:sp>
          <p:nvSpPr>
            <p:cNvPr id="6" name="文本框 5"/>
            <p:cNvSpPr txBox="1"/>
            <p:nvPr/>
          </p:nvSpPr>
          <p:spPr>
            <a:xfrm>
              <a:off x="565150" y="86699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测试分析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28" name="文本框 127"/>
          <p:cNvSpPr txBox="1"/>
          <p:nvPr/>
        </p:nvSpPr>
        <p:spPr>
          <a:xfrm>
            <a:off x="762635" y="5503545"/>
            <a:ext cx="1833245" cy="393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多次测试结果数据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48" name="图片 447" descr="C:/Users/Administrator/Desktop/睿抗图片/病人识别1.jpg病人识别1"/>
          <p:cNvPicPr/>
          <p:nvPr/>
        </p:nvPicPr>
        <p:blipFill>
          <a:blip r:embed="rId2"/>
          <a:srcRect t="2555" b="2555"/>
          <a:stretch>
            <a:fillRect/>
          </a:stretch>
        </p:blipFill>
        <p:spPr>
          <a:xfrm>
            <a:off x="594995" y="3922395"/>
            <a:ext cx="2100580" cy="1466850"/>
          </a:xfrm>
          <a:prstGeom prst="rect">
            <a:avLst/>
          </a:prstGeom>
          <a:ln w="38100">
            <a:solidFill>
              <a:srgbClr val="024BDC"/>
            </a:solidFill>
          </a:ln>
        </p:spPr>
      </p:pic>
      <p:pic>
        <p:nvPicPr>
          <p:cNvPr id="450" name="图片 449" descr="C:/Users/Administrator/Desktop/睿抗图片/病人是被2.png病人是被2"/>
          <p:cNvPicPr/>
          <p:nvPr/>
        </p:nvPicPr>
        <p:blipFill>
          <a:blip r:embed="rId3"/>
          <a:stretch>
            <a:fillRect/>
          </a:stretch>
        </p:blipFill>
        <p:spPr>
          <a:xfrm>
            <a:off x="3195955" y="3922395"/>
            <a:ext cx="2183130" cy="1466850"/>
          </a:xfrm>
          <a:prstGeom prst="rect">
            <a:avLst/>
          </a:prstGeom>
          <a:ln w="38100">
            <a:solidFill>
              <a:srgbClr val="024BDC"/>
            </a:solidFill>
          </a:ln>
        </p:spPr>
      </p:pic>
      <p:grpSp>
        <p:nvGrpSpPr>
          <p:cNvPr id="22" name="组合 21"/>
          <p:cNvGrpSpPr/>
          <p:nvPr/>
        </p:nvGrpSpPr>
        <p:grpSpPr>
          <a:xfrm>
            <a:off x="441325" y="953135"/>
            <a:ext cx="5049520" cy="960457"/>
            <a:chOff x="2721735" y="224959"/>
            <a:chExt cx="5863465" cy="960642"/>
          </a:xfrm>
        </p:grpSpPr>
        <p:grpSp>
          <p:nvGrpSpPr>
            <p:cNvPr id="23" name="组合 22"/>
            <p:cNvGrpSpPr/>
            <p:nvPr/>
          </p:nvGrpSpPr>
          <p:grpSpPr>
            <a:xfrm>
              <a:off x="2721735" y="224959"/>
              <a:ext cx="5863465" cy="537516"/>
              <a:chOff x="2412999" y="2109707"/>
              <a:chExt cx="2000250" cy="419100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2412999" y="2109707"/>
                <a:ext cx="2000250" cy="419100"/>
              </a:xfrm>
              <a:prstGeom prst="rect">
                <a:avLst/>
              </a:prstGeom>
              <a:gradFill flip="none" rotWithShape="1">
                <a:gsLst>
                  <a:gs pos="92000">
                    <a:srgbClr val="011859"/>
                  </a:gs>
                  <a:gs pos="0">
                    <a:srgbClr val="1B5AB4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413000" y="2109707"/>
                <a:ext cx="28097" cy="419100"/>
              </a:xfrm>
              <a:prstGeom prst="rect">
                <a:avLst/>
              </a:prstGeom>
              <a:solidFill>
                <a:srgbClr val="FEF9B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04318" y="231310"/>
              <a:ext cx="4758104" cy="954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sym typeface="+mn-ea"/>
                </a:rPr>
                <a:t>视觉识别及定点导航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  <a:cs typeface="+mn-cs"/>
              </a:endParaRPr>
            </a:p>
          </p:txBody>
        </p:sp>
      </p:grpSp>
      <p:sp>
        <p:nvSpPr>
          <p:cNvPr id="62" name="任意多边形: 形状 61"/>
          <p:cNvSpPr/>
          <p:nvPr/>
        </p:nvSpPr>
        <p:spPr>
          <a:xfrm>
            <a:off x="11296733" y="1122710"/>
            <a:ext cx="371469" cy="4993653"/>
          </a:xfrm>
          <a:custGeom>
            <a:avLst/>
            <a:gdLst>
              <a:gd name="connsiteX0" fmla="*/ 0 w 371469"/>
              <a:gd name="connsiteY0" fmla="*/ 0 h 4659765"/>
              <a:gd name="connsiteX1" fmla="*/ 169530 w 371469"/>
              <a:gd name="connsiteY1" fmla="*/ 0 h 4659765"/>
              <a:gd name="connsiteX2" fmla="*/ 169530 w 371469"/>
              <a:gd name="connsiteY2" fmla="*/ 4288296 h 4659765"/>
              <a:gd name="connsiteX3" fmla="*/ 371469 w 371469"/>
              <a:gd name="connsiteY3" fmla="*/ 4288296 h 4659765"/>
              <a:gd name="connsiteX4" fmla="*/ 0 w 371469"/>
              <a:gd name="connsiteY4" fmla="*/ 4659765 h 465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69" h="4659765">
                <a:moveTo>
                  <a:pt x="0" y="0"/>
                </a:moveTo>
                <a:lnTo>
                  <a:pt x="169530" y="0"/>
                </a:lnTo>
                <a:lnTo>
                  <a:pt x="169530" y="4288296"/>
                </a:lnTo>
                <a:lnTo>
                  <a:pt x="371469" y="4288296"/>
                </a:lnTo>
                <a:lnTo>
                  <a:pt x="0" y="4659765"/>
                </a:lnTo>
                <a:close/>
              </a:path>
            </a:pathLst>
          </a:custGeom>
          <a:gradFill flip="none" rotWithShape="1">
            <a:gsLst>
              <a:gs pos="0">
                <a:srgbClr val="024BDC"/>
              </a:gs>
              <a:gs pos="81000">
                <a:srgbClr val="02065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79" name="组合 478"/>
          <p:cNvGrpSpPr/>
          <p:nvPr/>
        </p:nvGrpSpPr>
        <p:grpSpPr>
          <a:xfrm>
            <a:off x="8339473" y="1318041"/>
            <a:ext cx="3183015" cy="1461774"/>
            <a:chOff x="7897727" y="1318041"/>
            <a:chExt cx="3183015" cy="1461774"/>
          </a:xfrm>
        </p:grpSpPr>
        <p:sp>
          <p:nvSpPr>
            <p:cNvPr id="459" name="文本框 458"/>
            <p:cNvSpPr txBox="1"/>
            <p:nvPr/>
          </p:nvSpPr>
          <p:spPr>
            <a:xfrm>
              <a:off x="7897727" y="1850175"/>
              <a:ext cx="1179830" cy="929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场地扫描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地图生成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地图保存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460" name="组合 459"/>
            <p:cNvGrpSpPr/>
            <p:nvPr/>
          </p:nvGrpSpPr>
          <p:grpSpPr>
            <a:xfrm>
              <a:off x="7966160" y="1318041"/>
              <a:ext cx="3114582" cy="433991"/>
              <a:chOff x="2721735" y="224959"/>
              <a:chExt cx="5863465" cy="537516"/>
            </a:xfrm>
          </p:grpSpPr>
          <p:grpSp>
            <p:nvGrpSpPr>
              <p:cNvPr id="461" name="组合 460"/>
              <p:cNvGrpSpPr/>
              <p:nvPr/>
            </p:nvGrpSpPr>
            <p:grpSpPr>
              <a:xfrm>
                <a:off x="2721735" y="224959"/>
                <a:ext cx="5863465" cy="537516"/>
                <a:chOff x="2412999" y="2109707"/>
                <a:chExt cx="2000250" cy="419100"/>
              </a:xfrm>
            </p:grpSpPr>
            <p:sp>
              <p:nvSpPr>
                <p:cNvPr id="463" name="矩形 462"/>
                <p:cNvSpPr/>
                <p:nvPr/>
              </p:nvSpPr>
              <p:spPr>
                <a:xfrm>
                  <a:off x="2412999" y="2109707"/>
                  <a:ext cx="2000250" cy="419100"/>
                </a:xfrm>
                <a:prstGeom prst="rect">
                  <a:avLst/>
                </a:prstGeom>
                <a:gradFill flip="none" rotWithShape="1">
                  <a:gsLst>
                    <a:gs pos="92000">
                      <a:srgbClr val="011859"/>
                    </a:gs>
                    <a:gs pos="0">
                      <a:srgbClr val="1B5AB4">
                        <a:alpha val="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64" name="矩形 463"/>
                <p:cNvSpPr/>
                <p:nvPr/>
              </p:nvSpPr>
              <p:spPr>
                <a:xfrm>
                  <a:off x="2413000" y="2109707"/>
                  <a:ext cx="28097" cy="419100"/>
                </a:xfrm>
                <a:prstGeom prst="rect">
                  <a:avLst/>
                </a:prstGeom>
                <a:solidFill>
                  <a:srgbClr val="FEF9B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sp>
            <p:nvSpPr>
              <p:cNvPr id="462" name="文本框 461"/>
              <p:cNvSpPr txBox="1"/>
              <p:nvPr/>
            </p:nvSpPr>
            <p:spPr>
              <a:xfrm>
                <a:off x="2830823" y="269818"/>
                <a:ext cx="2080068" cy="456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9BA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演示流云楷" panose="02000600000000000000" pitchFamily="2" charset="-122"/>
                  </a:rPr>
                  <a:t>SLAM</a:t>
                </a: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9BA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演示流云楷" panose="02000600000000000000" pitchFamily="2" charset="-122"/>
                  </a:rPr>
                  <a:t>建图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EF9BA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演示流云楷" panose="02000600000000000000" pitchFamily="2" charset="-122"/>
                </a:endParaRPr>
              </a:p>
            </p:txBody>
          </p:sp>
        </p:grpSp>
      </p:grpSp>
      <p:grpSp>
        <p:nvGrpSpPr>
          <p:cNvPr id="478" name="组合 477"/>
          <p:cNvGrpSpPr/>
          <p:nvPr/>
        </p:nvGrpSpPr>
        <p:grpSpPr>
          <a:xfrm>
            <a:off x="8339473" y="2876718"/>
            <a:ext cx="3183015" cy="1461774"/>
            <a:chOff x="7897727" y="2710119"/>
            <a:chExt cx="3183015" cy="1461774"/>
          </a:xfrm>
        </p:grpSpPr>
        <p:sp>
          <p:nvSpPr>
            <p:cNvPr id="465" name="文本框 464"/>
            <p:cNvSpPr txBox="1"/>
            <p:nvPr/>
          </p:nvSpPr>
          <p:spPr>
            <a:xfrm>
              <a:off x="7897727" y="3242253"/>
              <a:ext cx="1535430" cy="929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确定目标点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获取坐标信息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保存坐标集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466" name="组合 465"/>
            <p:cNvGrpSpPr/>
            <p:nvPr/>
          </p:nvGrpSpPr>
          <p:grpSpPr>
            <a:xfrm>
              <a:off x="7966160" y="2710119"/>
              <a:ext cx="3114582" cy="433991"/>
              <a:chOff x="2721735" y="224959"/>
              <a:chExt cx="5863465" cy="537516"/>
            </a:xfrm>
          </p:grpSpPr>
          <p:grpSp>
            <p:nvGrpSpPr>
              <p:cNvPr id="467" name="组合 466"/>
              <p:cNvGrpSpPr/>
              <p:nvPr/>
            </p:nvGrpSpPr>
            <p:grpSpPr>
              <a:xfrm>
                <a:off x="2721735" y="224959"/>
                <a:ext cx="5863465" cy="537516"/>
                <a:chOff x="2412999" y="2109707"/>
                <a:chExt cx="2000250" cy="419100"/>
              </a:xfrm>
            </p:grpSpPr>
            <p:sp>
              <p:nvSpPr>
                <p:cNvPr id="469" name="矩形 468"/>
                <p:cNvSpPr/>
                <p:nvPr/>
              </p:nvSpPr>
              <p:spPr>
                <a:xfrm>
                  <a:off x="2412999" y="2109707"/>
                  <a:ext cx="2000250" cy="419100"/>
                </a:xfrm>
                <a:prstGeom prst="rect">
                  <a:avLst/>
                </a:prstGeom>
                <a:gradFill flip="none" rotWithShape="1">
                  <a:gsLst>
                    <a:gs pos="92000">
                      <a:srgbClr val="011859"/>
                    </a:gs>
                    <a:gs pos="0">
                      <a:srgbClr val="1B5AB4">
                        <a:alpha val="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0" name="矩形 469"/>
                <p:cNvSpPr/>
                <p:nvPr/>
              </p:nvSpPr>
              <p:spPr>
                <a:xfrm>
                  <a:off x="2413000" y="2109707"/>
                  <a:ext cx="28097" cy="419100"/>
                </a:xfrm>
                <a:prstGeom prst="rect">
                  <a:avLst/>
                </a:prstGeom>
                <a:solidFill>
                  <a:srgbClr val="FEF9B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sp>
            <p:nvSpPr>
              <p:cNvPr id="468" name="文本框 467"/>
              <p:cNvSpPr txBox="1"/>
              <p:nvPr/>
            </p:nvSpPr>
            <p:spPr>
              <a:xfrm>
                <a:off x="2830823" y="269818"/>
                <a:ext cx="2508036" cy="456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9BA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演示流云楷" panose="02000600000000000000" pitchFamily="2" charset="-122"/>
                  </a:rPr>
                  <a:t>目标点定位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EF9BA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演示流云楷" panose="02000600000000000000" pitchFamily="2" charset="-122"/>
                </a:endParaRPr>
              </a:p>
            </p:txBody>
          </p:sp>
        </p:grpSp>
      </p:grpSp>
      <p:grpSp>
        <p:nvGrpSpPr>
          <p:cNvPr id="477" name="组合 476"/>
          <p:cNvGrpSpPr/>
          <p:nvPr/>
        </p:nvGrpSpPr>
        <p:grpSpPr>
          <a:xfrm>
            <a:off x="8339473" y="4435394"/>
            <a:ext cx="3183015" cy="1461774"/>
            <a:chOff x="7897727" y="4435394"/>
            <a:chExt cx="3183015" cy="1461774"/>
          </a:xfrm>
        </p:grpSpPr>
        <p:sp>
          <p:nvSpPr>
            <p:cNvPr id="471" name="文本框 470"/>
            <p:cNvSpPr txBox="1"/>
            <p:nvPr/>
          </p:nvSpPr>
          <p:spPr>
            <a:xfrm>
              <a:off x="7897727" y="4967528"/>
              <a:ext cx="1891030" cy="929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路线规划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实时定位与控制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障碍物避让与恢复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472" name="组合 471"/>
            <p:cNvGrpSpPr/>
            <p:nvPr/>
          </p:nvGrpSpPr>
          <p:grpSpPr>
            <a:xfrm>
              <a:off x="7966160" y="4435394"/>
              <a:ext cx="3114582" cy="433991"/>
              <a:chOff x="2721735" y="224959"/>
              <a:chExt cx="5863465" cy="537516"/>
            </a:xfrm>
          </p:grpSpPr>
          <p:grpSp>
            <p:nvGrpSpPr>
              <p:cNvPr id="473" name="组合 472"/>
              <p:cNvGrpSpPr/>
              <p:nvPr/>
            </p:nvGrpSpPr>
            <p:grpSpPr>
              <a:xfrm>
                <a:off x="2721735" y="224959"/>
                <a:ext cx="5863465" cy="537516"/>
                <a:chOff x="2412999" y="2109707"/>
                <a:chExt cx="2000250" cy="419100"/>
              </a:xfrm>
            </p:grpSpPr>
            <p:sp>
              <p:nvSpPr>
                <p:cNvPr id="475" name="矩形 474"/>
                <p:cNvSpPr/>
                <p:nvPr/>
              </p:nvSpPr>
              <p:spPr>
                <a:xfrm>
                  <a:off x="2412999" y="2109707"/>
                  <a:ext cx="2000250" cy="419100"/>
                </a:xfrm>
                <a:prstGeom prst="rect">
                  <a:avLst/>
                </a:prstGeom>
                <a:gradFill flip="none" rotWithShape="1">
                  <a:gsLst>
                    <a:gs pos="92000">
                      <a:srgbClr val="011859"/>
                    </a:gs>
                    <a:gs pos="0">
                      <a:srgbClr val="1B5AB4">
                        <a:alpha val="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6" name="矩形 475"/>
                <p:cNvSpPr/>
                <p:nvPr/>
              </p:nvSpPr>
              <p:spPr>
                <a:xfrm>
                  <a:off x="2413000" y="2109707"/>
                  <a:ext cx="28097" cy="419100"/>
                </a:xfrm>
                <a:prstGeom prst="rect">
                  <a:avLst/>
                </a:prstGeom>
                <a:solidFill>
                  <a:srgbClr val="FEF9B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sp>
            <p:nvSpPr>
              <p:cNvPr id="474" name="文本框 473"/>
              <p:cNvSpPr txBox="1"/>
              <p:nvPr/>
            </p:nvSpPr>
            <p:spPr>
              <a:xfrm>
                <a:off x="2830823" y="269818"/>
                <a:ext cx="2075286" cy="456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9BA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演示流云楷" panose="02000600000000000000" pitchFamily="2" charset="-122"/>
                  </a:rPr>
                  <a:t>自主导航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EF9BA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演示流云楷" panose="02000600000000000000" pitchFamily="2" charset="-122"/>
                </a:endParaRPr>
              </a:p>
            </p:txBody>
          </p:sp>
        </p:grpSp>
      </p:grpSp>
      <p:sp>
        <p:nvSpPr>
          <p:cNvPr id="480" name="椭圆 479"/>
          <p:cNvSpPr/>
          <p:nvPr/>
        </p:nvSpPr>
        <p:spPr>
          <a:xfrm>
            <a:off x="11216312" y="1354260"/>
            <a:ext cx="329157" cy="329157"/>
          </a:xfrm>
          <a:prstGeom prst="ellipse">
            <a:avLst/>
          </a:prstGeom>
          <a:gradFill>
            <a:gsLst>
              <a:gs pos="0">
                <a:srgbClr val="024BDC"/>
              </a:gs>
              <a:gs pos="81000">
                <a:srgbClr val="02065E"/>
              </a:gs>
            </a:gsLst>
            <a:lin ang="5400000" scaled="1"/>
          </a:gra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椭圆 480"/>
          <p:cNvSpPr/>
          <p:nvPr/>
        </p:nvSpPr>
        <p:spPr>
          <a:xfrm>
            <a:off x="11216312" y="2929134"/>
            <a:ext cx="329157" cy="329157"/>
          </a:xfrm>
          <a:prstGeom prst="ellipse">
            <a:avLst/>
          </a:prstGeom>
          <a:gradFill>
            <a:gsLst>
              <a:gs pos="0">
                <a:srgbClr val="024BDC"/>
              </a:gs>
              <a:gs pos="81000">
                <a:srgbClr val="02065E"/>
              </a:gs>
            </a:gsLst>
            <a:lin ang="5400000" scaled="1"/>
          </a:gra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椭圆 481"/>
          <p:cNvSpPr/>
          <p:nvPr/>
        </p:nvSpPr>
        <p:spPr>
          <a:xfrm>
            <a:off x="11216312" y="4486151"/>
            <a:ext cx="329157" cy="329157"/>
          </a:xfrm>
          <a:prstGeom prst="ellipse">
            <a:avLst/>
          </a:prstGeom>
          <a:gradFill>
            <a:gsLst>
              <a:gs pos="0">
                <a:srgbClr val="024BDC"/>
              </a:gs>
              <a:gs pos="81000">
                <a:srgbClr val="02065E"/>
              </a:gs>
            </a:gsLst>
            <a:lin ang="5400000" scaled="1"/>
          </a:gra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6" name="组合 485"/>
          <p:cNvGrpSpPr/>
          <p:nvPr/>
        </p:nvGrpSpPr>
        <p:grpSpPr>
          <a:xfrm>
            <a:off x="5894705" y="953135"/>
            <a:ext cx="2286000" cy="1610360"/>
            <a:chOff x="6474146" y="1355869"/>
            <a:chExt cx="1543029" cy="1324174"/>
          </a:xfrm>
        </p:grpSpPr>
        <p:pic>
          <p:nvPicPr>
            <p:cNvPr id="484" name="图片 483" descr="C:/Users/Administrator/Desktop/睿抗图片/建图1.png建图1"/>
            <p:cNvPicPr/>
            <p:nvPr/>
          </p:nvPicPr>
          <p:blipFill>
            <a:blip r:embed="rId4"/>
            <a:srcRect l="4228" r="4228"/>
            <a:stretch>
              <a:fillRect/>
            </a:stretch>
          </p:blipFill>
          <p:spPr>
            <a:xfrm>
              <a:off x="6474146" y="1355869"/>
              <a:ext cx="1210413" cy="746712"/>
            </a:xfrm>
            <a:prstGeom prst="rect">
              <a:avLst/>
            </a:prstGeom>
            <a:ln w="38100">
              <a:solidFill>
                <a:srgbClr val="024BDC"/>
              </a:solidFill>
            </a:ln>
          </p:spPr>
        </p:pic>
        <p:pic>
          <p:nvPicPr>
            <p:cNvPr id="485" name="图片 484" descr="C:/Users/Administrator/Desktop/睿抗图片/建图2.png建图2"/>
            <p:cNvPicPr/>
            <p:nvPr/>
          </p:nvPicPr>
          <p:blipFill>
            <a:blip r:embed="rId5"/>
            <a:srcRect t="6754" b="6754"/>
            <a:stretch>
              <a:fillRect/>
            </a:stretch>
          </p:blipFill>
          <p:spPr>
            <a:xfrm>
              <a:off x="6806762" y="1933331"/>
              <a:ext cx="1210413" cy="746712"/>
            </a:xfrm>
            <a:prstGeom prst="rect">
              <a:avLst/>
            </a:prstGeom>
            <a:ln w="38100">
              <a:solidFill>
                <a:srgbClr val="024BDC"/>
              </a:solidFill>
            </a:ln>
          </p:spPr>
        </p:pic>
      </p:grpSp>
      <p:grpSp>
        <p:nvGrpSpPr>
          <p:cNvPr id="493" name="组合 492"/>
          <p:cNvGrpSpPr/>
          <p:nvPr/>
        </p:nvGrpSpPr>
        <p:grpSpPr>
          <a:xfrm>
            <a:off x="5894705" y="2750185"/>
            <a:ext cx="2287270" cy="1533525"/>
            <a:chOff x="6474146" y="1355869"/>
            <a:chExt cx="1543029" cy="1324174"/>
          </a:xfrm>
        </p:grpSpPr>
        <p:pic>
          <p:nvPicPr>
            <p:cNvPr id="494" name="图片 493" descr="C:/Users/Administrator/Desktop/睿抗图片/打点1.png打点1"/>
            <p:cNvPicPr/>
            <p:nvPr/>
          </p:nvPicPr>
          <p:blipFill>
            <a:blip r:embed="rId6"/>
            <a:srcRect l="8026" r="8026"/>
            <a:stretch>
              <a:fillRect/>
            </a:stretch>
          </p:blipFill>
          <p:spPr>
            <a:xfrm>
              <a:off x="6474146" y="1355869"/>
              <a:ext cx="1210413" cy="746712"/>
            </a:xfrm>
            <a:prstGeom prst="rect">
              <a:avLst/>
            </a:prstGeom>
            <a:ln w="38100">
              <a:solidFill>
                <a:srgbClr val="024BDC"/>
              </a:solidFill>
            </a:ln>
          </p:spPr>
        </p:pic>
        <p:pic>
          <p:nvPicPr>
            <p:cNvPr id="495" name="图片 494" descr="C:/Users/Administrator/Desktop/睿抗图片/打点2.jpg打点2"/>
            <p:cNvPicPr/>
            <p:nvPr/>
          </p:nvPicPr>
          <p:blipFill>
            <a:blip r:embed="rId7"/>
            <a:srcRect t="15979" b="15979"/>
            <a:stretch>
              <a:fillRect/>
            </a:stretch>
          </p:blipFill>
          <p:spPr>
            <a:xfrm>
              <a:off x="6806762" y="1933331"/>
              <a:ext cx="1210413" cy="746712"/>
            </a:xfrm>
            <a:prstGeom prst="rect">
              <a:avLst/>
            </a:prstGeom>
            <a:ln w="38100">
              <a:solidFill>
                <a:srgbClr val="024BDC"/>
              </a:solidFill>
            </a:ln>
          </p:spPr>
        </p:pic>
      </p:grpSp>
      <p:grpSp>
        <p:nvGrpSpPr>
          <p:cNvPr id="496" name="组合 495"/>
          <p:cNvGrpSpPr/>
          <p:nvPr/>
        </p:nvGrpSpPr>
        <p:grpSpPr>
          <a:xfrm>
            <a:off x="5985510" y="4587240"/>
            <a:ext cx="2353945" cy="1483360"/>
            <a:chOff x="6474146" y="1355869"/>
            <a:chExt cx="1543029" cy="1324174"/>
          </a:xfrm>
        </p:grpSpPr>
        <p:pic>
          <p:nvPicPr>
            <p:cNvPr id="497" name="图片 496" descr="C:/Users/Administrator/Desktop/睿抗图片/导航1.jpg导航1"/>
            <p:cNvPicPr/>
            <p:nvPr/>
          </p:nvPicPr>
          <p:blipFill>
            <a:blip r:embed="rId8"/>
            <a:srcRect t="26894" b="26894"/>
            <a:stretch>
              <a:fillRect/>
            </a:stretch>
          </p:blipFill>
          <p:spPr>
            <a:xfrm>
              <a:off x="6474146" y="1355869"/>
              <a:ext cx="1210413" cy="746712"/>
            </a:xfrm>
            <a:prstGeom prst="rect">
              <a:avLst/>
            </a:prstGeom>
            <a:ln w="38100">
              <a:solidFill>
                <a:srgbClr val="024BDC"/>
              </a:solidFill>
            </a:ln>
          </p:spPr>
        </p:pic>
        <p:pic>
          <p:nvPicPr>
            <p:cNvPr id="498" name="图片 497" descr="C:/Users/Administrator/Desktop/睿抗图片/导航2.jpg导航2"/>
            <p:cNvPicPr/>
            <p:nvPr/>
          </p:nvPicPr>
          <p:blipFill>
            <a:blip r:embed="rId9"/>
            <a:srcRect t="33029" b="33029"/>
            <a:stretch>
              <a:fillRect/>
            </a:stretch>
          </p:blipFill>
          <p:spPr>
            <a:xfrm>
              <a:off x="6806762" y="1933331"/>
              <a:ext cx="1210413" cy="746712"/>
            </a:xfrm>
            <a:prstGeom prst="rect">
              <a:avLst/>
            </a:prstGeom>
            <a:ln w="38100">
              <a:solidFill>
                <a:srgbClr val="024BDC"/>
              </a:solidFill>
            </a:ln>
          </p:spPr>
        </p:pic>
      </p:grpSp>
      <p:pic>
        <p:nvPicPr>
          <p:cNvPr id="5" name="图片 4" descr="C:/Users/Administrator/Desktop/睿抗图片/病人识别1.jpg病人识别1"/>
          <p:cNvPicPr/>
          <p:nvPr/>
        </p:nvPicPr>
        <p:blipFill>
          <a:blip r:embed="rId10"/>
          <a:stretch>
            <a:fillRect/>
          </a:stretch>
        </p:blipFill>
        <p:spPr>
          <a:xfrm>
            <a:off x="3195955" y="1893570"/>
            <a:ext cx="2234565" cy="1475105"/>
          </a:xfrm>
          <a:prstGeom prst="rect">
            <a:avLst/>
          </a:prstGeom>
          <a:ln w="38100">
            <a:solidFill>
              <a:srgbClr val="024BDC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512445" y="3408680"/>
            <a:ext cx="2319655" cy="393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    </a:t>
            </a:r>
            <a:r>
              <a:rPr lang="zh-CN" altLang="en-US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数据集准备与标注</a:t>
            </a:r>
            <a:endParaRPr lang="zh-CN" altLang="en-US" sz="16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47060" y="3422650"/>
            <a:ext cx="2343785" cy="393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    </a:t>
            </a:r>
            <a:r>
              <a:rPr lang="zh-CN" altLang="en-US" sz="16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模型训练与优化</a:t>
            </a:r>
            <a:endParaRPr lang="zh-CN" altLang="en-US" sz="16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02330" y="5503545"/>
            <a:ext cx="1833245" cy="393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最终实现准确率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820067" y="6459007"/>
            <a:ext cx="6701819" cy="368302"/>
            <a:chOff x="6168862" y="421290"/>
            <a:chExt cx="4601780" cy="214654"/>
          </a:xfrm>
        </p:grpSpPr>
        <p:sp>
          <p:nvSpPr>
            <p:cNvPr id="95" name="文本框 94"/>
            <p:cNvSpPr txBox="1"/>
            <p:nvPr/>
          </p:nvSpPr>
          <p:spPr>
            <a:xfrm>
              <a:off x="6168862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algn="l"/>
              <a:r>
                <a:rPr lang="zh-CN" altLang="zh-CN" sz="1600" noProof="0" dirty="0"/>
                <a:t>项目概述</a:t>
              </a:r>
              <a:endParaRPr lang="zh-CN" altLang="zh-CN" sz="1600" noProof="0" dirty="0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126823" y="421433"/>
              <a:ext cx="687168" cy="19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sz="1600" b="1" kern="100" noProof="0" dirty="0">
                  <a:solidFill>
                    <a:srgbClr val="FEF8AC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设计方案</a:t>
              </a:r>
              <a:endParaRPr lang="zh-CN" altLang="zh-CN" sz="1600" b="1" kern="100" noProof="0" dirty="0">
                <a:solidFill>
                  <a:srgbClr val="FEF8A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9122353" y="421290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结论总结</a:t>
              </a:r>
              <a:endPara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161227" y="421291"/>
              <a:ext cx="753443" cy="2146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zh-CN" sz="1800" b="0" i="0" u="none" strike="noStrike" kern="1200" cap="none" spc="0" normalizeH="0" baseline="0" dirty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测试分析</a:t>
              </a:r>
              <a:endParaRPr kumimoji="0" lang="zh-CN" altLang="zh-CN" sz="1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5091" y="304153"/>
            <a:ext cx="2485606" cy="529223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12"/>
          <a:stretch>
            <a:fillRect/>
          </a:stretch>
        </p:blipFill>
        <p:spPr>
          <a:xfrm>
            <a:off x="594995" y="1893570"/>
            <a:ext cx="2100580" cy="1475105"/>
          </a:xfrm>
          <a:prstGeom prst="rect">
            <a:avLst/>
          </a:prstGeom>
          <a:ln w="38100">
            <a:solidFill>
              <a:srgbClr val="024BDC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/>
          <p:cNvGrpSpPr/>
          <p:nvPr>
            <p:custDataLst>
              <p:tags r:id="rId1"/>
            </p:custDataLst>
          </p:nvPr>
        </p:nvGrpSpPr>
        <p:grpSpPr>
          <a:xfrm>
            <a:off x="-50800" y="848360"/>
            <a:ext cx="3085465" cy="4823460"/>
            <a:chOff x="4264639" y="443872"/>
            <a:chExt cx="3650022" cy="6413170"/>
          </a:xfrm>
        </p:grpSpPr>
        <p:sp>
          <p:nvSpPr>
            <p:cNvPr id="79" name="矩形 78"/>
            <p:cNvSpPr/>
            <p:nvPr>
              <p:custDataLst>
                <p:tags r:id="rId2"/>
              </p:custDataLst>
            </p:nvPr>
          </p:nvSpPr>
          <p:spPr>
            <a:xfrm>
              <a:off x="4264639" y="443872"/>
              <a:ext cx="3650022" cy="64131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>
              <p:custDataLst>
                <p:tags r:id="rId3"/>
              </p:custDataLst>
            </p:nvPr>
          </p:nvSpPr>
          <p:spPr>
            <a:xfrm>
              <a:off x="4400550" y="671513"/>
              <a:ext cx="3390900" cy="5957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>
              <p:custDataLst>
                <p:tags r:id="rId4"/>
              </p:custDataLst>
            </p:nvPr>
          </p:nvSpPr>
          <p:spPr>
            <a:xfrm>
              <a:off x="4400550" y="671513"/>
              <a:ext cx="3390900" cy="45719"/>
            </a:xfrm>
            <a:prstGeom prst="rect">
              <a:avLst/>
            </a:prstGeom>
            <a:solidFill>
              <a:srgbClr val="024B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627443" y="894406"/>
              <a:ext cx="2969471" cy="518233"/>
              <a:chOff x="3050982" y="1268636"/>
              <a:chExt cx="6157127" cy="518233"/>
            </a:xfrm>
          </p:grpSpPr>
          <p:sp>
            <p:nvSpPr>
              <p:cNvPr id="27" name="矩形 26"/>
              <p:cNvSpPr/>
              <p:nvPr>
                <p:custDataLst>
                  <p:tags r:id="rId5"/>
                </p:custDataLst>
              </p:nvPr>
            </p:nvSpPr>
            <p:spPr>
              <a:xfrm>
                <a:off x="3050982" y="1288475"/>
                <a:ext cx="6090036" cy="498394"/>
              </a:xfrm>
              <a:prstGeom prst="rect">
                <a:avLst/>
              </a:prstGeom>
              <a:gradFill>
                <a:gsLst>
                  <a:gs pos="0">
                    <a:srgbClr val="011859"/>
                  </a:gs>
                  <a:gs pos="66000">
                    <a:srgbClr val="1B5AB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8" name="文本框 2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404604" y="1268636"/>
                <a:ext cx="5803505" cy="4238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8AC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+mn-cs"/>
                  </a:rPr>
                  <a:t>创新点一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273050" y="29549"/>
            <a:ext cx="2139950" cy="732926"/>
            <a:chOff x="565150" y="86699"/>
            <a:chExt cx="2139950" cy="732926"/>
          </a:xfrm>
        </p:grpSpPr>
        <p:sp>
          <p:nvSpPr>
            <p:cNvPr id="6" name="文本框 5"/>
            <p:cNvSpPr txBox="1"/>
            <p:nvPr/>
          </p:nvSpPr>
          <p:spPr>
            <a:xfrm>
              <a:off x="565150" y="86699"/>
              <a:ext cx="1706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创新点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5091" y="304153"/>
            <a:ext cx="2485606" cy="52922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20067" y="6447189"/>
            <a:ext cx="6701819" cy="380118"/>
            <a:chOff x="6168862" y="414402"/>
            <a:chExt cx="4601780" cy="221541"/>
          </a:xfrm>
        </p:grpSpPr>
        <p:sp>
          <p:nvSpPr>
            <p:cNvPr id="7" name="文本框 6"/>
            <p:cNvSpPr txBox="1"/>
            <p:nvPr/>
          </p:nvSpPr>
          <p:spPr>
            <a:xfrm>
              <a:off x="6168862" y="421291"/>
              <a:ext cx="681551" cy="197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zh-CN" dirty="0"/>
                <a:t>项目概述</a:t>
              </a:r>
              <a:endParaRPr lang="zh-CN" altLang="zh-CN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126823" y="414402"/>
              <a:ext cx="687168" cy="19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sz="1600" b="1" kern="100" noProof="0" dirty="0">
                  <a:solidFill>
                    <a:srgbClr val="FEF8AC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设计方案</a:t>
              </a:r>
              <a:endParaRPr lang="zh-CN" altLang="zh-CN" sz="1600" b="1" kern="100" noProof="0" dirty="0">
                <a:solidFill>
                  <a:srgbClr val="FEF8A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089215" y="421290"/>
              <a:ext cx="753443" cy="2146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800" b="0" i="0" u="none" strike="noStrike" kern="1200" cap="none" spc="0" normalizeH="0" baseline="0" dirty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结论总结</a:t>
              </a:r>
              <a:endParaRPr kumimoji="0" lang="zh-CN" altLang="zh-CN" sz="1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161227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测试分析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9"/>
            </p:custDataLst>
          </p:nvPr>
        </p:nvGrpSpPr>
        <p:grpSpPr>
          <a:xfrm>
            <a:off x="2914015" y="847090"/>
            <a:ext cx="3103880" cy="4826635"/>
            <a:chOff x="4264639" y="443872"/>
            <a:chExt cx="3650022" cy="6413170"/>
          </a:xfrm>
        </p:grpSpPr>
        <p:sp>
          <p:nvSpPr>
            <p:cNvPr id="13" name="矩形 12"/>
            <p:cNvSpPr/>
            <p:nvPr>
              <p:custDataLst>
                <p:tags r:id="rId10"/>
              </p:custDataLst>
            </p:nvPr>
          </p:nvSpPr>
          <p:spPr>
            <a:xfrm>
              <a:off x="4264639" y="443872"/>
              <a:ext cx="3650022" cy="64131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4400550" y="671513"/>
              <a:ext cx="3390900" cy="5957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4400550" y="671513"/>
              <a:ext cx="3390900" cy="45719"/>
            </a:xfrm>
            <a:prstGeom prst="rect">
              <a:avLst/>
            </a:prstGeom>
            <a:solidFill>
              <a:srgbClr val="024B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627443" y="887288"/>
              <a:ext cx="2965396" cy="670763"/>
              <a:chOff x="3050982" y="1261518"/>
              <a:chExt cx="6148675" cy="670763"/>
            </a:xfrm>
          </p:grpSpPr>
          <p:sp>
            <p:nvSpPr>
              <p:cNvPr id="21" name="矩形 20"/>
              <p:cNvSpPr/>
              <p:nvPr>
                <p:custDataLst>
                  <p:tags r:id="rId13"/>
                </p:custDataLst>
              </p:nvPr>
            </p:nvSpPr>
            <p:spPr>
              <a:xfrm>
                <a:off x="3050982" y="1288475"/>
                <a:ext cx="6090036" cy="498394"/>
              </a:xfrm>
              <a:prstGeom prst="rect">
                <a:avLst/>
              </a:prstGeom>
              <a:gradFill>
                <a:gsLst>
                  <a:gs pos="0">
                    <a:srgbClr val="011859"/>
                  </a:gs>
                  <a:gs pos="66000">
                    <a:srgbClr val="1B5AB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2" name="文本框 2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3396520" y="1261518"/>
                <a:ext cx="5803137" cy="67076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8AC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+mn-cs"/>
                  </a:rPr>
                  <a:t>创新点二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</p:grpSp>
      </p:grp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5861685" y="848360"/>
            <a:ext cx="3155950" cy="4835525"/>
            <a:chOff x="4264639" y="443872"/>
            <a:chExt cx="3650022" cy="6413170"/>
          </a:xfrm>
        </p:grpSpPr>
        <p:sp>
          <p:nvSpPr>
            <p:cNvPr id="24" name="矩形 23"/>
            <p:cNvSpPr/>
            <p:nvPr>
              <p:custDataLst>
                <p:tags r:id="rId16"/>
              </p:custDataLst>
            </p:nvPr>
          </p:nvSpPr>
          <p:spPr>
            <a:xfrm>
              <a:off x="4264639" y="443872"/>
              <a:ext cx="3650022" cy="64131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>
              <p:custDataLst>
                <p:tags r:id="rId17"/>
              </p:custDataLst>
            </p:nvPr>
          </p:nvSpPr>
          <p:spPr>
            <a:xfrm>
              <a:off x="4400550" y="671513"/>
              <a:ext cx="3390900" cy="5957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>
              <p:custDataLst>
                <p:tags r:id="rId18"/>
              </p:custDataLst>
            </p:nvPr>
          </p:nvSpPr>
          <p:spPr>
            <a:xfrm>
              <a:off x="4400550" y="671513"/>
              <a:ext cx="3390900" cy="45719"/>
            </a:xfrm>
            <a:prstGeom prst="rect">
              <a:avLst/>
            </a:prstGeom>
            <a:solidFill>
              <a:srgbClr val="024B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627443" y="910413"/>
              <a:ext cx="2956846" cy="610578"/>
              <a:chOff x="3050982" y="1284643"/>
              <a:chExt cx="6130948" cy="610578"/>
            </a:xfrm>
          </p:grpSpPr>
          <p:sp>
            <p:nvSpPr>
              <p:cNvPr id="31" name="矩形 30"/>
              <p:cNvSpPr/>
              <p:nvPr>
                <p:custDataLst>
                  <p:tags r:id="rId19"/>
                </p:custDataLst>
              </p:nvPr>
            </p:nvSpPr>
            <p:spPr>
              <a:xfrm>
                <a:off x="3050982" y="1288475"/>
                <a:ext cx="6090036" cy="498394"/>
              </a:xfrm>
              <a:prstGeom prst="rect">
                <a:avLst/>
              </a:prstGeom>
              <a:gradFill>
                <a:gsLst>
                  <a:gs pos="0">
                    <a:srgbClr val="011859"/>
                  </a:gs>
                  <a:gs pos="66000">
                    <a:srgbClr val="1B5AB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2" name="文本框 31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3378105" y="1284643"/>
                <a:ext cx="5803825" cy="610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8AC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+mn-cs"/>
                  </a:rPr>
                  <a:t>创新点三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</p:grpSp>
      </p:grpSp>
      <p:grpSp>
        <p:nvGrpSpPr>
          <p:cNvPr id="33" name="组合 32"/>
          <p:cNvGrpSpPr/>
          <p:nvPr>
            <p:custDataLst>
              <p:tags r:id="rId21"/>
            </p:custDataLst>
          </p:nvPr>
        </p:nvGrpSpPr>
        <p:grpSpPr>
          <a:xfrm>
            <a:off x="8910955" y="829310"/>
            <a:ext cx="3296920" cy="4855210"/>
            <a:chOff x="4264639" y="443872"/>
            <a:chExt cx="3650022" cy="6413170"/>
          </a:xfrm>
        </p:grpSpPr>
        <p:sp>
          <p:nvSpPr>
            <p:cNvPr id="34" name="矩形 33"/>
            <p:cNvSpPr/>
            <p:nvPr>
              <p:custDataLst>
                <p:tags r:id="rId22"/>
              </p:custDataLst>
            </p:nvPr>
          </p:nvSpPr>
          <p:spPr>
            <a:xfrm>
              <a:off x="4264639" y="443872"/>
              <a:ext cx="3650022" cy="64131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>
              <p:custDataLst>
                <p:tags r:id="rId23"/>
              </p:custDataLst>
            </p:nvPr>
          </p:nvSpPr>
          <p:spPr>
            <a:xfrm>
              <a:off x="4400550" y="671513"/>
              <a:ext cx="3390900" cy="5957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>
              <p:custDataLst>
                <p:tags r:id="rId24"/>
              </p:custDataLst>
            </p:nvPr>
          </p:nvSpPr>
          <p:spPr>
            <a:xfrm>
              <a:off x="4400550" y="671513"/>
              <a:ext cx="3390900" cy="45719"/>
            </a:xfrm>
            <a:prstGeom prst="rect">
              <a:avLst/>
            </a:prstGeom>
            <a:solidFill>
              <a:srgbClr val="024B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627443" y="900321"/>
              <a:ext cx="2980579" cy="608102"/>
              <a:chOff x="3050982" y="1274551"/>
              <a:chExt cx="6180158" cy="608102"/>
            </a:xfrm>
          </p:grpSpPr>
          <p:sp>
            <p:nvSpPr>
              <p:cNvPr id="39" name="矩形 38"/>
              <p:cNvSpPr/>
              <p:nvPr>
                <p:custDataLst>
                  <p:tags r:id="rId25"/>
                </p:custDataLst>
              </p:nvPr>
            </p:nvSpPr>
            <p:spPr>
              <a:xfrm>
                <a:off x="3050982" y="1288475"/>
                <a:ext cx="6090036" cy="498394"/>
              </a:xfrm>
              <a:prstGeom prst="rect">
                <a:avLst/>
              </a:prstGeom>
              <a:gradFill>
                <a:gsLst>
                  <a:gs pos="0">
                    <a:srgbClr val="011859"/>
                  </a:gs>
                  <a:gs pos="66000">
                    <a:srgbClr val="1B5AB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0" name="文本框 39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3427316" y="1274551"/>
                <a:ext cx="5803824" cy="608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8AC"/>
                    </a:solidFill>
                    <a:effectLst/>
                    <a:uLnTx/>
                    <a:uFillTx/>
                    <a:latin typeface="思源宋体 Heavy" panose="02020900000000000000" pitchFamily="18" charset="-122"/>
                    <a:ea typeface="思源宋体 Heavy" panose="02020900000000000000" pitchFamily="18" charset="-122"/>
                    <a:cs typeface="+mn-cs"/>
                  </a:rPr>
                  <a:t>创新点四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思源宋体 Heavy" panose="02020900000000000000" pitchFamily="18" charset="-122"/>
                  <a:ea typeface="思源宋体 Heavy" panose="02020900000000000000" pitchFamily="18" charset="-122"/>
                  <a:cs typeface="+mn-cs"/>
                </a:endParaRPr>
              </a:p>
            </p:txBody>
          </p:sp>
        </p:grpSp>
      </p:grpSp>
      <p:sp>
        <p:nvSpPr>
          <p:cNvPr id="41" name="文本框 40"/>
          <p:cNvSpPr txBox="1"/>
          <p:nvPr>
            <p:custDataLst>
              <p:tags r:id="rId27"/>
            </p:custDataLst>
          </p:nvPr>
        </p:nvSpPr>
        <p:spPr>
          <a:xfrm>
            <a:off x="227965" y="3181985"/>
            <a:ext cx="2595245" cy="17494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algn="l" defTabSz="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使用文件导入数据：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方便统一管理目标点位，引入了‘!’作为停止标志，‘#’作为跳过点位的标志。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28"/>
            </p:custDataLst>
          </p:nvPr>
        </p:nvSpPr>
        <p:spPr>
          <a:xfrm>
            <a:off x="3150235" y="3181985"/>
            <a:ext cx="2706370" cy="21266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可视化管理点位：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操作人员能够将所有导航目标坐标点位直接写入导航文件。极大地简化了信息录入流程，为后续随时提取和保存所有的导航目标坐标点位提供了极大的便利。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9"/>
            </p:custDataLst>
          </p:nvPr>
        </p:nvSpPr>
        <p:spPr>
          <a:xfrm>
            <a:off x="6170930" y="3181985"/>
            <a:ext cx="2665095" cy="225044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667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使用特定按键中断导航：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设置按键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“q”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作为终止导航的快捷键。在初步规划导航路线时，一旦发现问题或需要修正目标坐标点位，操作人员可以按下此键，及时停止导航。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30"/>
            </p:custDataLst>
          </p:nvPr>
        </p:nvSpPr>
        <p:spPr>
          <a:xfrm>
            <a:off x="9211945" y="3181985"/>
            <a:ext cx="2746375" cy="2158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6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轻量化目标识别架构：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YOLOv8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的模型剪枝与量化压缩方法，结合自定义战场数据集训练，在保证平均精度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mAP50:99.5%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的同时，推理延迟降低了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0.3ms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，满足实时性需求。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 cstate="print"/>
          <a:stretch>
            <a:fillRect/>
          </a:stretch>
        </p:blipFill>
        <p:spPr>
          <a:xfrm>
            <a:off x="3338195" y="1685925"/>
            <a:ext cx="2220595" cy="1461770"/>
          </a:xfrm>
          <a:prstGeom prst="rect">
            <a:avLst/>
          </a:prstGeom>
          <a:ln w="28575">
            <a:solidFill>
              <a:srgbClr val="024BDC"/>
            </a:solidFill>
          </a:ln>
        </p:spPr>
      </p:pic>
      <p:pic>
        <p:nvPicPr>
          <p:cNvPr id="59" name="图片 58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 cstate="print"/>
          <a:stretch>
            <a:fillRect/>
          </a:stretch>
        </p:blipFill>
        <p:spPr>
          <a:xfrm>
            <a:off x="6225540" y="1679575"/>
            <a:ext cx="2445385" cy="1467485"/>
          </a:xfrm>
          <a:prstGeom prst="rect">
            <a:avLst/>
          </a:prstGeom>
          <a:ln w="28575">
            <a:solidFill>
              <a:srgbClr val="024BDC"/>
            </a:solidFill>
          </a:ln>
        </p:spPr>
      </p:pic>
      <p:pic>
        <p:nvPicPr>
          <p:cNvPr id="60" name="图片 59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 cstate="print"/>
          <a:stretch>
            <a:fillRect/>
          </a:stretch>
        </p:blipFill>
        <p:spPr>
          <a:xfrm>
            <a:off x="407035" y="1672590"/>
            <a:ext cx="2143760" cy="1471930"/>
          </a:xfrm>
          <a:prstGeom prst="rect">
            <a:avLst/>
          </a:prstGeom>
          <a:ln w="28575">
            <a:solidFill>
              <a:srgbClr val="024BDC"/>
            </a:solidFill>
          </a:ln>
        </p:spPr>
      </p:pic>
      <p:pic>
        <p:nvPicPr>
          <p:cNvPr id="18" name="图片 17"/>
          <p:cNvPicPr/>
          <p:nvPr>
            <p:custDataLst>
              <p:tags r:id="rId3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937"/>
          <a:stretch>
            <a:fillRect/>
          </a:stretch>
        </p:blipFill>
        <p:spPr>
          <a:xfrm>
            <a:off x="9374505" y="1711960"/>
            <a:ext cx="2364105" cy="1497965"/>
          </a:xfrm>
          <a:prstGeom prst="rect">
            <a:avLst/>
          </a:prstGeom>
          <a:ln w="28575">
            <a:solidFill>
              <a:srgbClr val="024BDC"/>
            </a:solidFill>
          </a:ln>
        </p:spPr>
      </p:pic>
    </p:spTree>
    <p:custDataLst>
      <p:tags r:id="rId39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24BDC"/>
            </a:gs>
            <a:gs pos="81000">
              <a:srgbClr val="0206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任意多边形: 形状 487"/>
          <p:cNvSpPr/>
          <p:nvPr/>
        </p:nvSpPr>
        <p:spPr>
          <a:xfrm>
            <a:off x="5070569" y="1191558"/>
            <a:ext cx="7135625" cy="5666443"/>
          </a:xfrm>
          <a:custGeom>
            <a:avLst/>
            <a:gdLst>
              <a:gd name="connsiteX0" fmla="*/ 6851863 w 6851863"/>
              <a:gd name="connsiteY0" fmla="*/ 0 h 5505449"/>
              <a:gd name="connsiteX1" fmla="*/ 6851863 w 6851863"/>
              <a:gd name="connsiteY1" fmla="*/ 5505449 h 5505449"/>
              <a:gd name="connsiteX2" fmla="*/ 0 w 6851863"/>
              <a:gd name="connsiteY2" fmla="*/ 5505449 h 5505449"/>
              <a:gd name="connsiteX3" fmla="*/ 0 w 6851863"/>
              <a:gd name="connsiteY3" fmla="*/ 5029682 h 5505449"/>
              <a:gd name="connsiteX4" fmla="*/ 95337 w 6851863"/>
              <a:gd name="connsiteY4" fmla="*/ 4968379 h 5505449"/>
              <a:gd name="connsiteX5" fmla="*/ 1451758 w 6851863"/>
              <a:gd name="connsiteY5" fmla="*/ 4739137 h 5505449"/>
              <a:gd name="connsiteX6" fmla="*/ 1532139 w 6851863"/>
              <a:gd name="connsiteY6" fmla="*/ 4727217 h 5505449"/>
              <a:gd name="connsiteX7" fmla="*/ 1618153 w 6851863"/>
              <a:gd name="connsiteY7" fmla="*/ 4714461 h 5505449"/>
              <a:gd name="connsiteX8" fmla="*/ 2348439 w 6851863"/>
              <a:gd name="connsiteY8" fmla="*/ 4441355 h 5505449"/>
              <a:gd name="connsiteX9" fmla="*/ 3085840 w 6851863"/>
              <a:gd name="connsiteY9" fmla="*/ 3296038 h 5505449"/>
              <a:gd name="connsiteX10" fmla="*/ 3129635 w 6851863"/>
              <a:gd name="connsiteY10" fmla="*/ 3202947 h 5505449"/>
              <a:gd name="connsiteX11" fmla="*/ 3243654 w 6851863"/>
              <a:gd name="connsiteY11" fmla="*/ 2960595 h 5505449"/>
              <a:gd name="connsiteX12" fmla="*/ 3810889 w 6851863"/>
              <a:gd name="connsiteY12" fmla="*/ 2160901 h 5505449"/>
              <a:gd name="connsiteX13" fmla="*/ 4350507 w 6851863"/>
              <a:gd name="connsiteY13" fmla="*/ 1946313 h 5505449"/>
              <a:gd name="connsiteX14" fmla="*/ 4463847 w 6851863"/>
              <a:gd name="connsiteY14" fmla="*/ 1929895 h 5505449"/>
              <a:gd name="connsiteX15" fmla="*/ 4502337 w 6851863"/>
              <a:gd name="connsiteY15" fmla="*/ 1924319 h 5505449"/>
              <a:gd name="connsiteX16" fmla="*/ 6063855 w 6851863"/>
              <a:gd name="connsiteY16" fmla="*/ 1651871 h 5505449"/>
              <a:gd name="connsiteX17" fmla="*/ 6810752 w 6851863"/>
              <a:gd name="connsiteY17" fmla="*/ 172026 h 550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1863" h="5505449">
                <a:moveTo>
                  <a:pt x="6851863" y="0"/>
                </a:moveTo>
                <a:lnTo>
                  <a:pt x="6851863" y="5505449"/>
                </a:lnTo>
                <a:lnTo>
                  <a:pt x="0" y="5505449"/>
                </a:lnTo>
                <a:lnTo>
                  <a:pt x="0" y="5029682"/>
                </a:lnTo>
                <a:lnTo>
                  <a:pt x="95337" y="4968379"/>
                </a:lnTo>
                <a:cubicBezTo>
                  <a:pt x="415903" y="4798551"/>
                  <a:pt x="948356" y="4804278"/>
                  <a:pt x="1451758" y="4739137"/>
                </a:cubicBezTo>
                <a:lnTo>
                  <a:pt x="1532139" y="4727217"/>
                </a:lnTo>
                <a:lnTo>
                  <a:pt x="1618153" y="4714461"/>
                </a:lnTo>
                <a:cubicBezTo>
                  <a:pt x="1892581" y="4667833"/>
                  <a:pt x="2149782" y="4590883"/>
                  <a:pt x="2348439" y="4441355"/>
                </a:cubicBezTo>
                <a:cubicBezTo>
                  <a:pt x="2666291" y="4202111"/>
                  <a:pt x="2877094" y="3748225"/>
                  <a:pt x="3085840" y="3296038"/>
                </a:cubicBezTo>
                <a:lnTo>
                  <a:pt x="3129635" y="3202947"/>
                </a:lnTo>
                <a:lnTo>
                  <a:pt x="3243654" y="2960595"/>
                </a:lnTo>
                <a:cubicBezTo>
                  <a:pt x="3404363" y="2632231"/>
                  <a:pt x="3578677" y="2335244"/>
                  <a:pt x="3810889" y="2160901"/>
                </a:cubicBezTo>
                <a:cubicBezTo>
                  <a:pt x="3965699" y="2044672"/>
                  <a:pt x="4151181" y="1981892"/>
                  <a:pt x="4350507" y="1946313"/>
                </a:cubicBezTo>
                <a:lnTo>
                  <a:pt x="4463847" y="1929895"/>
                </a:lnTo>
                <a:lnTo>
                  <a:pt x="4502337" y="1924319"/>
                </a:lnTo>
                <a:cubicBezTo>
                  <a:pt x="5066628" y="1859367"/>
                  <a:pt x="5703800" y="1950502"/>
                  <a:pt x="6063855" y="1651871"/>
                </a:cubicBezTo>
                <a:cubicBezTo>
                  <a:pt x="6456642" y="1326092"/>
                  <a:pt x="6657667" y="776976"/>
                  <a:pt x="6810752" y="172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7" name="任意多边形: 形状 486"/>
          <p:cNvSpPr/>
          <p:nvPr/>
        </p:nvSpPr>
        <p:spPr>
          <a:xfrm>
            <a:off x="5340137" y="1352552"/>
            <a:ext cx="6851863" cy="5505449"/>
          </a:xfrm>
          <a:custGeom>
            <a:avLst/>
            <a:gdLst>
              <a:gd name="connsiteX0" fmla="*/ 6851863 w 6851863"/>
              <a:gd name="connsiteY0" fmla="*/ 0 h 5505449"/>
              <a:gd name="connsiteX1" fmla="*/ 6851863 w 6851863"/>
              <a:gd name="connsiteY1" fmla="*/ 5505449 h 5505449"/>
              <a:gd name="connsiteX2" fmla="*/ 0 w 6851863"/>
              <a:gd name="connsiteY2" fmla="*/ 5505449 h 5505449"/>
              <a:gd name="connsiteX3" fmla="*/ 0 w 6851863"/>
              <a:gd name="connsiteY3" fmla="*/ 5029682 h 5505449"/>
              <a:gd name="connsiteX4" fmla="*/ 95337 w 6851863"/>
              <a:gd name="connsiteY4" fmla="*/ 4968379 h 5505449"/>
              <a:gd name="connsiteX5" fmla="*/ 1451758 w 6851863"/>
              <a:gd name="connsiteY5" fmla="*/ 4739137 h 5505449"/>
              <a:gd name="connsiteX6" fmla="*/ 1532139 w 6851863"/>
              <a:gd name="connsiteY6" fmla="*/ 4727217 h 5505449"/>
              <a:gd name="connsiteX7" fmla="*/ 1618153 w 6851863"/>
              <a:gd name="connsiteY7" fmla="*/ 4714461 h 5505449"/>
              <a:gd name="connsiteX8" fmla="*/ 2348439 w 6851863"/>
              <a:gd name="connsiteY8" fmla="*/ 4441355 h 5505449"/>
              <a:gd name="connsiteX9" fmla="*/ 3085840 w 6851863"/>
              <a:gd name="connsiteY9" fmla="*/ 3296038 h 5505449"/>
              <a:gd name="connsiteX10" fmla="*/ 3129635 w 6851863"/>
              <a:gd name="connsiteY10" fmla="*/ 3202947 h 5505449"/>
              <a:gd name="connsiteX11" fmla="*/ 3243654 w 6851863"/>
              <a:gd name="connsiteY11" fmla="*/ 2960595 h 5505449"/>
              <a:gd name="connsiteX12" fmla="*/ 3810889 w 6851863"/>
              <a:gd name="connsiteY12" fmla="*/ 2160901 h 5505449"/>
              <a:gd name="connsiteX13" fmla="*/ 4350507 w 6851863"/>
              <a:gd name="connsiteY13" fmla="*/ 1946313 h 5505449"/>
              <a:gd name="connsiteX14" fmla="*/ 4463847 w 6851863"/>
              <a:gd name="connsiteY14" fmla="*/ 1929895 h 5505449"/>
              <a:gd name="connsiteX15" fmla="*/ 4502337 w 6851863"/>
              <a:gd name="connsiteY15" fmla="*/ 1924319 h 5505449"/>
              <a:gd name="connsiteX16" fmla="*/ 6063855 w 6851863"/>
              <a:gd name="connsiteY16" fmla="*/ 1651871 h 5505449"/>
              <a:gd name="connsiteX17" fmla="*/ 6810752 w 6851863"/>
              <a:gd name="connsiteY17" fmla="*/ 172026 h 5505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1863" h="5505449">
                <a:moveTo>
                  <a:pt x="6851863" y="0"/>
                </a:moveTo>
                <a:lnTo>
                  <a:pt x="6851863" y="5505449"/>
                </a:lnTo>
                <a:lnTo>
                  <a:pt x="0" y="5505449"/>
                </a:lnTo>
                <a:lnTo>
                  <a:pt x="0" y="5029682"/>
                </a:lnTo>
                <a:lnTo>
                  <a:pt x="95337" y="4968379"/>
                </a:lnTo>
                <a:cubicBezTo>
                  <a:pt x="415903" y="4798551"/>
                  <a:pt x="948356" y="4804278"/>
                  <a:pt x="1451758" y="4739137"/>
                </a:cubicBezTo>
                <a:lnTo>
                  <a:pt x="1532139" y="4727217"/>
                </a:lnTo>
                <a:lnTo>
                  <a:pt x="1618153" y="4714461"/>
                </a:lnTo>
                <a:cubicBezTo>
                  <a:pt x="1892581" y="4667833"/>
                  <a:pt x="2149782" y="4590883"/>
                  <a:pt x="2348439" y="4441355"/>
                </a:cubicBezTo>
                <a:cubicBezTo>
                  <a:pt x="2666291" y="4202111"/>
                  <a:pt x="2877094" y="3748225"/>
                  <a:pt x="3085840" y="3296038"/>
                </a:cubicBezTo>
                <a:lnTo>
                  <a:pt x="3129635" y="3202947"/>
                </a:lnTo>
                <a:lnTo>
                  <a:pt x="3243654" y="2960595"/>
                </a:lnTo>
                <a:cubicBezTo>
                  <a:pt x="3404363" y="2632231"/>
                  <a:pt x="3578677" y="2335244"/>
                  <a:pt x="3810889" y="2160901"/>
                </a:cubicBezTo>
                <a:cubicBezTo>
                  <a:pt x="3965699" y="2044672"/>
                  <a:pt x="4151181" y="1981892"/>
                  <a:pt x="4350507" y="1946313"/>
                </a:cubicBezTo>
                <a:lnTo>
                  <a:pt x="4463847" y="1929895"/>
                </a:lnTo>
                <a:lnTo>
                  <a:pt x="4502337" y="1924319"/>
                </a:lnTo>
                <a:cubicBezTo>
                  <a:pt x="5066628" y="1859367"/>
                  <a:pt x="5703800" y="1950502"/>
                  <a:pt x="6063855" y="1651871"/>
                </a:cubicBezTo>
                <a:cubicBezTo>
                  <a:pt x="6456642" y="1326092"/>
                  <a:pt x="6657667" y="776976"/>
                  <a:pt x="6810752" y="172026"/>
                </a:cubicBezTo>
                <a:close/>
              </a:path>
            </a:pathLst>
          </a:custGeom>
          <a:gradFill>
            <a:gsLst>
              <a:gs pos="0">
                <a:srgbClr val="024BDC"/>
              </a:gs>
              <a:gs pos="81000">
                <a:srgbClr val="02065E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273050" y="29549"/>
            <a:ext cx="2214880" cy="732926"/>
            <a:chOff x="565150" y="86699"/>
            <a:chExt cx="2214880" cy="732926"/>
          </a:xfrm>
        </p:grpSpPr>
        <p:sp>
          <p:nvSpPr>
            <p:cNvPr id="6" name="文本框 5"/>
            <p:cNvSpPr txBox="1"/>
            <p:nvPr/>
          </p:nvSpPr>
          <p:spPr>
            <a:xfrm>
              <a:off x="565150" y="86699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应用前景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70" y="4624255"/>
            <a:ext cx="2615568" cy="150930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5325" y="1687195"/>
            <a:ext cx="296545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准确地识别敌我双方人员以及关键战略目标，为指挥官提供实时、精准的战场态势信息，助力制定科学合理的作战计划。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303602" y="1155339"/>
            <a:ext cx="3114582" cy="433991"/>
            <a:chOff x="2721735" y="224959"/>
            <a:chExt cx="5863465" cy="537516"/>
          </a:xfrm>
        </p:grpSpPr>
        <p:grpSp>
          <p:nvGrpSpPr>
            <p:cNvPr id="11" name="组合 10"/>
            <p:cNvGrpSpPr/>
            <p:nvPr/>
          </p:nvGrpSpPr>
          <p:grpSpPr>
            <a:xfrm>
              <a:off x="2721735" y="224959"/>
              <a:ext cx="5863465" cy="537516"/>
              <a:chOff x="2412999" y="2109707"/>
              <a:chExt cx="2000250" cy="41910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412999" y="2109707"/>
                <a:ext cx="2000250" cy="419100"/>
              </a:xfrm>
              <a:prstGeom prst="rect">
                <a:avLst/>
              </a:prstGeom>
              <a:gradFill flip="none" rotWithShape="1">
                <a:gsLst>
                  <a:gs pos="92000">
                    <a:srgbClr val="011859"/>
                  </a:gs>
                  <a:gs pos="0">
                    <a:srgbClr val="1B5AB4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413000" y="2109707"/>
                <a:ext cx="28097" cy="419100"/>
              </a:xfrm>
              <a:prstGeom prst="rect">
                <a:avLst/>
              </a:prstGeom>
              <a:solidFill>
                <a:srgbClr val="FEF9B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830823" y="269818"/>
              <a:ext cx="2075286" cy="456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EF9BA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演示流云楷" panose="02000600000000000000" pitchFamily="2" charset="-122"/>
                </a:rPr>
                <a:t>军事领域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EF9BA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演示流云楷" panose="020006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35169" y="2971943"/>
            <a:ext cx="3183015" cy="1582420"/>
            <a:chOff x="7897727" y="1318041"/>
            <a:chExt cx="3183015" cy="1582420"/>
          </a:xfrm>
        </p:grpSpPr>
        <p:sp>
          <p:nvSpPr>
            <p:cNvPr id="18" name="文本框 17"/>
            <p:cNvSpPr txBox="1"/>
            <p:nvPr/>
          </p:nvSpPr>
          <p:spPr>
            <a:xfrm>
              <a:off x="7897727" y="1850171"/>
              <a:ext cx="2823210" cy="1050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机器人可以迅速进入灾区，利用其强大的环境感知和自主导航能力，指引救援人员精准定位被困人员位置，规划安全高效的救援路径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966160" y="1318041"/>
              <a:ext cx="3114582" cy="433991"/>
              <a:chOff x="2721735" y="224959"/>
              <a:chExt cx="5863465" cy="53751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2721735" y="224959"/>
                <a:ext cx="5863465" cy="537516"/>
                <a:chOff x="2412999" y="2109707"/>
                <a:chExt cx="2000250" cy="419100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2412999" y="2109707"/>
                  <a:ext cx="2000250" cy="419100"/>
                </a:xfrm>
                <a:prstGeom prst="rect">
                  <a:avLst/>
                </a:prstGeom>
                <a:gradFill flip="none" rotWithShape="1">
                  <a:gsLst>
                    <a:gs pos="92000">
                      <a:srgbClr val="011859"/>
                    </a:gs>
                    <a:gs pos="0">
                      <a:srgbClr val="1B5AB4">
                        <a:alpha val="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2413000" y="2109707"/>
                  <a:ext cx="28097" cy="419100"/>
                </a:xfrm>
                <a:prstGeom prst="rect">
                  <a:avLst/>
                </a:prstGeom>
                <a:solidFill>
                  <a:srgbClr val="FEF9B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2830823" y="269818"/>
                <a:ext cx="2075286" cy="456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9BA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演示流云楷" panose="02000600000000000000" pitchFamily="2" charset="-122"/>
                  </a:rPr>
                  <a:t>应急救援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EF9BA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演示流云楷" panose="02000600000000000000" pitchFamily="2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3273904" y="4788546"/>
            <a:ext cx="3451225" cy="1527175"/>
            <a:chOff x="7936462" y="1318041"/>
            <a:chExt cx="3451225" cy="1527175"/>
          </a:xfrm>
        </p:grpSpPr>
        <p:sp>
          <p:nvSpPr>
            <p:cNvPr id="29" name="文本框 28"/>
            <p:cNvSpPr txBox="1"/>
            <p:nvPr/>
          </p:nvSpPr>
          <p:spPr>
            <a:xfrm>
              <a:off x="7936462" y="1794926"/>
              <a:ext cx="3451225" cy="1050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工业场所通常设备众多、存在高温等危险环境，人工巡检面临较大风险和挑战。机器人可以按照预设的巡检路线，对设备进行定期、全面的检查。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966160" y="1318041"/>
              <a:ext cx="3114582" cy="433991"/>
              <a:chOff x="2721735" y="224959"/>
              <a:chExt cx="5863465" cy="53751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2721735" y="224959"/>
                <a:ext cx="5863465" cy="537516"/>
                <a:chOff x="2412999" y="2109707"/>
                <a:chExt cx="2000250" cy="419100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2412999" y="2109707"/>
                  <a:ext cx="2000250" cy="419100"/>
                </a:xfrm>
                <a:prstGeom prst="rect">
                  <a:avLst/>
                </a:prstGeom>
                <a:gradFill flip="none" rotWithShape="1">
                  <a:gsLst>
                    <a:gs pos="92000">
                      <a:srgbClr val="011859"/>
                    </a:gs>
                    <a:gs pos="0">
                      <a:srgbClr val="1B5AB4">
                        <a:alpha val="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2413000" y="2109707"/>
                  <a:ext cx="28097" cy="419100"/>
                </a:xfrm>
                <a:prstGeom prst="rect">
                  <a:avLst/>
                </a:prstGeom>
                <a:solidFill>
                  <a:srgbClr val="FEF9B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sp>
            <p:nvSpPr>
              <p:cNvPr id="32" name="文本框 31"/>
              <p:cNvSpPr txBox="1"/>
              <p:nvPr/>
            </p:nvSpPr>
            <p:spPr>
              <a:xfrm>
                <a:off x="2830823" y="269818"/>
                <a:ext cx="2075286" cy="456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9BA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演示流云楷" panose="02000600000000000000" pitchFamily="2" charset="-122"/>
                  </a:rPr>
                  <a:t>工业场景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EF9BA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演示流云楷" panose="02000600000000000000" pitchFamily="2" charset="-122"/>
                </a:endParaRPr>
              </a:p>
            </p:txBody>
          </p:sp>
        </p:grpSp>
      </p:grpSp>
      <p:pic>
        <p:nvPicPr>
          <p:cNvPr id="499" name="Picture 488"/>
          <p:cNvPicPr>
            <a:picLocks noChangeAspect="1"/>
          </p:cNvPicPr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8417923" y="3795378"/>
            <a:ext cx="3796521" cy="2899525"/>
          </a:xfrm>
          <a:prstGeom prst="rect">
            <a:avLst/>
          </a:prstGeom>
        </p:spPr>
      </p:pic>
      <p:sp>
        <p:nvSpPr>
          <p:cNvPr id="500" name="文本框 499"/>
          <p:cNvSpPr txBox="1"/>
          <p:nvPr/>
        </p:nvSpPr>
        <p:spPr>
          <a:xfrm>
            <a:off x="8480345" y="4108746"/>
            <a:ext cx="329808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演示流云楷" panose="02000600000000000000" pitchFamily="2" charset="-122"/>
                <a:ea typeface="演示流云楷" panose="02000600000000000000" pitchFamily="2" charset="-122"/>
                <a:cs typeface="演示流云楷" panose="02000600000000000000" pitchFamily="2" charset="-122"/>
              </a:rPr>
              <a:t>前景广阔</a:t>
            </a:r>
            <a:endParaRPr lang="zh-CN" altLang="en-US" sz="6000" dirty="0">
              <a:solidFill>
                <a:schemeClr val="bg1"/>
              </a:solidFill>
              <a:latin typeface="演示流云楷" panose="02000600000000000000" pitchFamily="2" charset="-122"/>
              <a:ea typeface="演示流云楷" panose="02000600000000000000" pitchFamily="2" charset="-122"/>
              <a:cs typeface="演示流云楷" panose="02000600000000000000" pitchFamily="2" charset="-122"/>
            </a:endParaRPr>
          </a:p>
        </p:txBody>
      </p:sp>
      <p:sp>
        <p:nvSpPr>
          <p:cNvPr id="501" name="文本框 500"/>
          <p:cNvSpPr txBox="1"/>
          <p:nvPr/>
        </p:nvSpPr>
        <p:spPr>
          <a:xfrm>
            <a:off x="8277225" y="5234940"/>
            <a:ext cx="336867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还可应用到智能家居、仓储物流、地质勘探、教学研究、地质检探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4" name="任意多边形: 形状 63"/>
          <p:cNvSpPr/>
          <p:nvPr/>
        </p:nvSpPr>
        <p:spPr>
          <a:xfrm>
            <a:off x="5931896" y="994339"/>
            <a:ext cx="3864390" cy="3473261"/>
          </a:xfrm>
          <a:custGeom>
            <a:avLst/>
            <a:gdLst>
              <a:gd name="connsiteX0" fmla="*/ 0 w 3744685"/>
              <a:gd name="connsiteY0" fmla="*/ 2844800 h 2844800"/>
              <a:gd name="connsiteX1" fmla="*/ 478971 w 3744685"/>
              <a:gd name="connsiteY1" fmla="*/ 1582057 h 2844800"/>
              <a:gd name="connsiteX2" fmla="*/ 1828800 w 3744685"/>
              <a:gd name="connsiteY2" fmla="*/ 566057 h 2844800"/>
              <a:gd name="connsiteX3" fmla="*/ 3744685 w 3744685"/>
              <a:gd name="connsiteY3" fmla="*/ 0 h 2844800"/>
              <a:gd name="connsiteX0-1" fmla="*/ 0 w 3744685"/>
              <a:gd name="connsiteY0-2" fmla="*/ 2844800 h 2844800"/>
              <a:gd name="connsiteX1-3" fmla="*/ 497431 w 3744685"/>
              <a:gd name="connsiteY1-4" fmla="*/ 1597660 h 2844800"/>
              <a:gd name="connsiteX2-5" fmla="*/ 1828800 w 3744685"/>
              <a:gd name="connsiteY2-6" fmla="*/ 566057 h 2844800"/>
              <a:gd name="connsiteX3-7" fmla="*/ 3744685 w 3744685"/>
              <a:gd name="connsiteY3-8" fmla="*/ 0 h 2844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44685" h="2844800">
                <a:moveTo>
                  <a:pt x="0" y="2844800"/>
                </a:moveTo>
                <a:cubicBezTo>
                  <a:pt x="87085" y="2403323"/>
                  <a:pt x="192631" y="1977450"/>
                  <a:pt x="497431" y="1597660"/>
                </a:cubicBezTo>
                <a:cubicBezTo>
                  <a:pt x="802231" y="1217870"/>
                  <a:pt x="1284514" y="829733"/>
                  <a:pt x="1828800" y="566057"/>
                </a:cubicBezTo>
                <a:cubicBezTo>
                  <a:pt x="2373086" y="302381"/>
                  <a:pt x="3058885" y="151190"/>
                  <a:pt x="3744685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rgbClr val="02065E">
                    <a:lumMod val="98000"/>
                  </a:srgbClr>
                </a:gs>
                <a:gs pos="63000">
                  <a:srgbClr val="024BDC"/>
                </a:gs>
                <a:gs pos="100000">
                  <a:srgbClr val="02065E">
                    <a:alpha val="0"/>
                  </a:srgbClr>
                </a:gs>
              </a:gsLst>
              <a:lin ang="5400000" scaled="1"/>
              <a:tileRect/>
            </a:gra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: 形状 64"/>
          <p:cNvSpPr/>
          <p:nvPr/>
        </p:nvSpPr>
        <p:spPr>
          <a:xfrm>
            <a:off x="6200199" y="1051254"/>
            <a:ext cx="2345396" cy="1972474"/>
          </a:xfrm>
          <a:custGeom>
            <a:avLst/>
            <a:gdLst>
              <a:gd name="connsiteX0" fmla="*/ 0 w 3744685"/>
              <a:gd name="connsiteY0" fmla="*/ 2844800 h 2844800"/>
              <a:gd name="connsiteX1" fmla="*/ 478971 w 3744685"/>
              <a:gd name="connsiteY1" fmla="*/ 1582057 h 2844800"/>
              <a:gd name="connsiteX2" fmla="*/ 1828800 w 3744685"/>
              <a:gd name="connsiteY2" fmla="*/ 566057 h 2844800"/>
              <a:gd name="connsiteX3" fmla="*/ 3744685 w 3744685"/>
              <a:gd name="connsiteY3" fmla="*/ 0 h 2844800"/>
              <a:gd name="connsiteX0-1" fmla="*/ 0 w 3744685"/>
              <a:gd name="connsiteY0-2" fmla="*/ 2844800 h 2844800"/>
              <a:gd name="connsiteX1-3" fmla="*/ 497431 w 3744685"/>
              <a:gd name="connsiteY1-4" fmla="*/ 1597660 h 2844800"/>
              <a:gd name="connsiteX2-5" fmla="*/ 1828800 w 3744685"/>
              <a:gd name="connsiteY2-6" fmla="*/ 566057 h 2844800"/>
              <a:gd name="connsiteX3-7" fmla="*/ 3744685 w 3744685"/>
              <a:gd name="connsiteY3-8" fmla="*/ 0 h 2844800"/>
              <a:gd name="connsiteX0-9" fmla="*/ 0 w 4277400"/>
              <a:gd name="connsiteY0-10" fmla="*/ 2981839 h 2981839"/>
              <a:gd name="connsiteX1-11" fmla="*/ 1030146 w 4277400"/>
              <a:gd name="connsiteY1-12" fmla="*/ 1597660 h 2981839"/>
              <a:gd name="connsiteX2-13" fmla="*/ 2361515 w 4277400"/>
              <a:gd name="connsiteY2-14" fmla="*/ 566057 h 2981839"/>
              <a:gd name="connsiteX3-15" fmla="*/ 4277400 w 4277400"/>
              <a:gd name="connsiteY3-16" fmla="*/ 0 h 2981839"/>
              <a:gd name="connsiteX0-17" fmla="*/ 0 w 4277400"/>
              <a:gd name="connsiteY0-18" fmla="*/ 2981839 h 2981839"/>
              <a:gd name="connsiteX1-19" fmla="*/ 1030146 w 4277400"/>
              <a:gd name="connsiteY1-20" fmla="*/ 1597660 h 2981839"/>
              <a:gd name="connsiteX2-21" fmla="*/ 2477324 w 4277400"/>
              <a:gd name="connsiteY2-22" fmla="*/ 644366 h 2981839"/>
              <a:gd name="connsiteX3-23" fmla="*/ 4277400 w 4277400"/>
              <a:gd name="connsiteY3-24" fmla="*/ 0 h 2981839"/>
              <a:gd name="connsiteX0-25" fmla="*/ 0 w 4277400"/>
              <a:gd name="connsiteY0-26" fmla="*/ 2981839 h 2981839"/>
              <a:gd name="connsiteX1-27" fmla="*/ 1030147 w 4277400"/>
              <a:gd name="connsiteY1-28" fmla="*/ 1675969 h 2981839"/>
              <a:gd name="connsiteX2-29" fmla="*/ 2477324 w 4277400"/>
              <a:gd name="connsiteY2-30" fmla="*/ 644366 h 2981839"/>
              <a:gd name="connsiteX3-31" fmla="*/ 4277400 w 4277400"/>
              <a:gd name="connsiteY3-32" fmla="*/ 0 h 2981839"/>
              <a:gd name="connsiteX0-33" fmla="*/ 0 w 4277400"/>
              <a:gd name="connsiteY0-34" fmla="*/ 3040570 h 3040570"/>
              <a:gd name="connsiteX1-35" fmla="*/ 1030147 w 4277400"/>
              <a:gd name="connsiteY1-36" fmla="*/ 1675969 h 3040570"/>
              <a:gd name="connsiteX2-37" fmla="*/ 2477324 w 4277400"/>
              <a:gd name="connsiteY2-38" fmla="*/ 644366 h 3040570"/>
              <a:gd name="connsiteX3-39" fmla="*/ 4277400 w 4277400"/>
              <a:gd name="connsiteY3-40" fmla="*/ 0 h 30405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77400" h="3040570">
                <a:moveTo>
                  <a:pt x="0" y="3040570"/>
                </a:moveTo>
                <a:cubicBezTo>
                  <a:pt x="87085" y="2599093"/>
                  <a:pt x="617260" y="2075336"/>
                  <a:pt x="1030147" y="1675969"/>
                </a:cubicBezTo>
                <a:cubicBezTo>
                  <a:pt x="1443034" y="1276602"/>
                  <a:pt x="1933038" y="908042"/>
                  <a:pt x="2477324" y="644366"/>
                </a:cubicBezTo>
                <a:cubicBezTo>
                  <a:pt x="3021610" y="380690"/>
                  <a:pt x="3591600" y="151190"/>
                  <a:pt x="4277400" y="0"/>
                </a:cubicBezTo>
              </a:path>
            </a:pathLst>
          </a:custGeom>
          <a:noFill/>
          <a:ln>
            <a:gradFill flip="none" rotWithShape="1">
              <a:gsLst>
                <a:gs pos="0">
                  <a:srgbClr val="02065E">
                    <a:lumMod val="98000"/>
                    <a:alpha val="26000"/>
                  </a:srgbClr>
                </a:gs>
                <a:gs pos="63000">
                  <a:srgbClr val="024BDC">
                    <a:alpha val="32000"/>
                  </a:srgbClr>
                </a:gs>
                <a:gs pos="100000">
                  <a:srgbClr val="02065E">
                    <a:alpha val="0"/>
                  </a:srgbClr>
                </a:gs>
              </a:gsLst>
              <a:lin ang="5400000" scaled="1"/>
              <a:tileRect/>
            </a:gra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562610" y="1155065"/>
            <a:ext cx="2614930" cy="158115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562610" y="2858770"/>
            <a:ext cx="2633345" cy="168910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6"/>
          <a:stretch>
            <a:fillRect/>
          </a:stretch>
        </p:blipFill>
        <p:spPr>
          <a:xfrm>
            <a:off x="6560820" y="3606165"/>
            <a:ext cx="1291590" cy="1132840"/>
          </a:xfrm>
          <a:prstGeom prst="rect">
            <a:avLst/>
          </a:prstGeom>
          <a:ln w="38100">
            <a:solidFill>
              <a:srgbClr val="024BDC"/>
            </a:solidFill>
          </a:ln>
        </p:spPr>
      </p:pic>
      <p:pic>
        <p:nvPicPr>
          <p:cNvPr id="23" name="图片 22"/>
          <p:cNvPicPr/>
          <p:nvPr/>
        </p:nvPicPr>
        <p:blipFill>
          <a:blip r:embed="rId7"/>
          <a:stretch>
            <a:fillRect/>
          </a:stretch>
        </p:blipFill>
        <p:spPr>
          <a:xfrm>
            <a:off x="7709535" y="2083435"/>
            <a:ext cx="1337310" cy="1078230"/>
          </a:xfrm>
          <a:prstGeom prst="rect">
            <a:avLst/>
          </a:prstGeom>
          <a:ln w="38100">
            <a:solidFill>
              <a:srgbClr val="024BDC"/>
            </a:solidFill>
          </a:ln>
        </p:spPr>
      </p:pic>
      <p:pic>
        <p:nvPicPr>
          <p:cNvPr id="26" name="图片 25"/>
          <p:cNvPicPr/>
          <p:nvPr/>
        </p:nvPicPr>
        <p:blipFill>
          <a:blip r:embed="rId8"/>
          <a:stretch>
            <a:fillRect/>
          </a:stretch>
        </p:blipFill>
        <p:spPr>
          <a:xfrm>
            <a:off x="9657080" y="1352550"/>
            <a:ext cx="1317625" cy="1099185"/>
          </a:xfrm>
          <a:prstGeom prst="rect">
            <a:avLst/>
          </a:prstGeom>
          <a:ln w="38100">
            <a:solidFill>
              <a:srgbClr val="024BDC"/>
            </a:solidFill>
          </a:ln>
        </p:spPr>
      </p:pic>
      <p:grpSp>
        <p:nvGrpSpPr>
          <p:cNvPr id="27" name="组合 26"/>
          <p:cNvGrpSpPr/>
          <p:nvPr/>
        </p:nvGrpSpPr>
        <p:grpSpPr>
          <a:xfrm>
            <a:off x="820067" y="6447189"/>
            <a:ext cx="6701819" cy="380118"/>
            <a:chOff x="6168862" y="414402"/>
            <a:chExt cx="4601780" cy="221541"/>
          </a:xfrm>
        </p:grpSpPr>
        <p:sp>
          <p:nvSpPr>
            <p:cNvPr id="34" name="文本框 33"/>
            <p:cNvSpPr txBox="1"/>
            <p:nvPr/>
          </p:nvSpPr>
          <p:spPr>
            <a:xfrm>
              <a:off x="6168862" y="421291"/>
              <a:ext cx="681551" cy="197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zh-CN" dirty="0"/>
                <a:t>项目概述</a:t>
              </a:r>
              <a:endParaRPr lang="zh-CN" altLang="zh-CN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126823" y="414402"/>
              <a:ext cx="687168" cy="19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sz="1600" b="1" kern="100" noProof="0" dirty="0">
                  <a:solidFill>
                    <a:srgbClr val="FEF8AC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设计方案</a:t>
              </a:r>
              <a:endParaRPr lang="zh-CN" altLang="zh-CN" sz="1600" b="1" kern="100" noProof="0" dirty="0">
                <a:solidFill>
                  <a:srgbClr val="FEF8A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089215" y="421290"/>
              <a:ext cx="753443" cy="2146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800" b="0" i="0" u="none" strike="noStrike" kern="1200" cap="none" spc="0" normalizeH="0" baseline="0" dirty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结论总结</a:t>
              </a:r>
              <a:endParaRPr kumimoji="0" lang="zh-CN" altLang="zh-CN" sz="1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161227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测试分析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5091" y="304153"/>
            <a:ext cx="2485606" cy="5292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273050" y="29549"/>
            <a:ext cx="2214880" cy="732926"/>
            <a:chOff x="565150" y="86699"/>
            <a:chExt cx="2214880" cy="732926"/>
          </a:xfrm>
        </p:grpSpPr>
        <p:sp>
          <p:nvSpPr>
            <p:cNvPr id="6" name="文本框 5"/>
            <p:cNvSpPr txBox="1"/>
            <p:nvPr/>
          </p:nvSpPr>
          <p:spPr>
            <a:xfrm>
              <a:off x="565150" y="86699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团队成员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1586865" y="1093470"/>
            <a:ext cx="4164330" cy="2301875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3553960" y="1336289"/>
            <a:ext cx="1986976" cy="1703347"/>
            <a:chOff x="2076451" y="1233504"/>
            <a:chExt cx="1986976" cy="1703347"/>
          </a:xfrm>
        </p:grpSpPr>
        <p:grpSp>
          <p:nvGrpSpPr>
            <p:cNvPr id="18" name="组合 17"/>
            <p:cNvGrpSpPr/>
            <p:nvPr/>
          </p:nvGrpSpPr>
          <p:grpSpPr>
            <a:xfrm>
              <a:off x="2117330" y="1233504"/>
              <a:ext cx="1946097" cy="799833"/>
              <a:chOff x="1958976" y="1261408"/>
              <a:chExt cx="1946097" cy="799833"/>
            </a:xfrm>
          </p:grpSpPr>
          <p:sp>
            <p:nvSpPr>
              <p:cNvPr id="3" name="文本框 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958976" y="1261408"/>
                <a:ext cx="126188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rgbClr val="011859"/>
                        </a:gs>
                        <a:gs pos="15000">
                          <a:srgbClr val="1B5AB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程浩伦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011859"/>
                      </a:gs>
                      <a:gs pos="15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2076273" y="1783247"/>
                <a:ext cx="1666475" cy="277994"/>
                <a:chOff x="2412999" y="2109707"/>
                <a:chExt cx="2000250" cy="419100"/>
              </a:xfrm>
            </p:grpSpPr>
            <p:sp>
              <p:nvSpPr>
                <p:cNvPr id="5" name="矩形 4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412999" y="2109707"/>
                  <a:ext cx="2000250" cy="419100"/>
                </a:xfrm>
                <a:prstGeom prst="rect">
                  <a:avLst/>
                </a:prstGeom>
                <a:gradFill flip="none" rotWithShape="1">
                  <a:gsLst>
                    <a:gs pos="92000">
                      <a:srgbClr val="011859"/>
                    </a:gs>
                    <a:gs pos="0">
                      <a:srgbClr val="1B5AB4">
                        <a:alpha val="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2413000" y="2109707"/>
                  <a:ext cx="71438" cy="419100"/>
                </a:xfrm>
                <a:prstGeom prst="rect">
                  <a:avLst/>
                </a:prstGeom>
                <a:solidFill>
                  <a:srgbClr val="FEF9B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sp>
            <p:nvSpPr>
              <p:cNvPr id="16" name="文本框 1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076273" y="1758613"/>
                <a:ext cx="1828800" cy="260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9BA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cs"/>
                  </a:rPr>
                  <a:t>负责项目统筹、识别技术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EF9BA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endParaRPr>
              </a:p>
            </p:txBody>
          </p:sp>
        </p:grpSp>
        <p:sp>
          <p:nvSpPr>
            <p:cNvPr id="19" name="文本框 18"/>
            <p:cNvSpPr txBox="1"/>
            <p:nvPr>
              <p:custDataLst>
                <p:tags r:id="rId8"/>
              </p:custDataLst>
            </p:nvPr>
          </p:nvSpPr>
          <p:spPr>
            <a:xfrm>
              <a:off x="2076451" y="2089126"/>
              <a:ext cx="1755609" cy="847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2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擅长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YOLOv8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技术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2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担任学生会部长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2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曾获中国机器人及人工智能大赛江苏省三等奖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5" name="矩形 34"/>
          <p:cNvSpPr/>
          <p:nvPr>
            <p:custDataLst>
              <p:tags r:id="rId9"/>
            </p:custDataLst>
          </p:nvPr>
        </p:nvSpPr>
        <p:spPr>
          <a:xfrm>
            <a:off x="6395720" y="1092835"/>
            <a:ext cx="4093210" cy="2291080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7" name="组合 36"/>
          <p:cNvGrpSpPr/>
          <p:nvPr>
            <p:custDataLst>
              <p:tags r:id="rId10"/>
            </p:custDataLst>
          </p:nvPr>
        </p:nvGrpSpPr>
        <p:grpSpPr>
          <a:xfrm>
            <a:off x="8246683" y="1360419"/>
            <a:ext cx="1985299" cy="1837332"/>
            <a:chOff x="2012316" y="1285574"/>
            <a:chExt cx="1985299" cy="1837332"/>
          </a:xfrm>
        </p:grpSpPr>
        <p:grpSp>
          <p:nvGrpSpPr>
            <p:cNvPr id="38" name="组合 37"/>
            <p:cNvGrpSpPr/>
            <p:nvPr/>
          </p:nvGrpSpPr>
          <p:grpSpPr>
            <a:xfrm>
              <a:off x="2234627" y="1285574"/>
              <a:ext cx="1762988" cy="747763"/>
              <a:chOff x="2076273" y="1313478"/>
              <a:chExt cx="1762988" cy="747763"/>
            </a:xfrm>
          </p:grpSpPr>
          <p:sp>
            <p:nvSpPr>
              <p:cNvPr id="40" name="文本框 3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076451" y="1313478"/>
                <a:ext cx="126188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100000">
                          <a:srgbClr val="011859"/>
                        </a:gs>
                        <a:gs pos="15000">
                          <a:srgbClr val="1B5AB4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演示流云楷" panose="02000600000000000000" pitchFamily="2" charset="-122"/>
                    <a:ea typeface="演示流云楷" panose="02000600000000000000" pitchFamily="2" charset="-122"/>
                    <a:cs typeface="演示流云楷" panose="02000600000000000000" pitchFamily="2" charset="-122"/>
                  </a:rPr>
                  <a:t>潘燕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011859"/>
                      </a:gs>
                      <a:gs pos="15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演示流云楷" panose="02000600000000000000" pitchFamily="2" charset="-122"/>
                  <a:ea typeface="演示流云楷" panose="02000600000000000000" pitchFamily="2" charset="-122"/>
                  <a:cs typeface="演示流云楷" panose="02000600000000000000" pitchFamily="2" charset="-122"/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2076273" y="1783247"/>
                <a:ext cx="1666475" cy="277994"/>
                <a:chOff x="2412999" y="2109707"/>
                <a:chExt cx="2000250" cy="419100"/>
              </a:xfrm>
            </p:grpSpPr>
            <p:sp>
              <p:nvSpPr>
                <p:cNvPr id="43" name="矩形 42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2412999" y="2109707"/>
                  <a:ext cx="2000250" cy="419100"/>
                </a:xfrm>
                <a:prstGeom prst="rect">
                  <a:avLst/>
                </a:prstGeom>
                <a:gradFill flip="none" rotWithShape="1">
                  <a:gsLst>
                    <a:gs pos="92000">
                      <a:srgbClr val="011859"/>
                    </a:gs>
                    <a:gs pos="0">
                      <a:srgbClr val="1B5AB4">
                        <a:alpha val="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4" name="矩形 4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2413000" y="2109707"/>
                  <a:ext cx="71438" cy="419100"/>
                </a:xfrm>
                <a:prstGeom prst="rect">
                  <a:avLst/>
                </a:prstGeom>
                <a:solidFill>
                  <a:srgbClr val="FEF9B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sp>
            <p:nvSpPr>
              <p:cNvPr id="42" name="文本框 41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2127936" y="1789597"/>
                <a:ext cx="1711325" cy="260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EF9BA"/>
                    </a:solidFill>
                    <a:effectLst/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cs"/>
                  </a:rPr>
                  <a:t>负责导航技术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EF9BA"/>
                  </a:soli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endParaRPr>
              </a:p>
            </p:txBody>
          </p:sp>
        </p:grpSp>
        <p:sp>
          <p:nvSpPr>
            <p:cNvPr id="39" name="文本框 38"/>
            <p:cNvSpPr txBox="1"/>
            <p:nvPr>
              <p:custDataLst>
                <p:tags r:id="rId15"/>
              </p:custDataLst>
            </p:nvPr>
          </p:nvSpPr>
          <p:spPr>
            <a:xfrm>
              <a:off x="2012316" y="2085951"/>
              <a:ext cx="1755609" cy="1036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2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擅长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ROS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机器人开发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2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熟悉</a:t>
              </a: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Python</a:t>
              </a: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等编程语言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23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曾获</a:t>
              </a:r>
              <a:r>
                <a:rPr lang="zh-CN" altLang="en-US" sz="1000" b="1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sym typeface="+mn-ea"/>
                </a:rPr>
                <a:t>中国机器人及人工智能大赛江苏省三等奖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14" name="组合 413"/>
          <p:cNvGrpSpPr/>
          <p:nvPr>
            <p:custDataLst>
              <p:tags r:id="rId16"/>
            </p:custDataLst>
          </p:nvPr>
        </p:nvGrpSpPr>
        <p:grpSpPr>
          <a:xfrm>
            <a:off x="1586865" y="3478530"/>
            <a:ext cx="8902187" cy="2347600"/>
            <a:chOff x="1450948" y="2881879"/>
            <a:chExt cx="8412691" cy="2347600"/>
          </a:xfrm>
        </p:grpSpPr>
        <p:grpSp>
          <p:nvGrpSpPr>
            <p:cNvPr id="415" name="组合 414"/>
            <p:cNvGrpSpPr/>
            <p:nvPr/>
          </p:nvGrpSpPr>
          <p:grpSpPr>
            <a:xfrm>
              <a:off x="1450948" y="2883789"/>
              <a:ext cx="3934750" cy="2345690"/>
              <a:chOff x="2027029" y="1288119"/>
              <a:chExt cx="3934750" cy="2345690"/>
            </a:xfrm>
          </p:grpSpPr>
          <p:sp>
            <p:nvSpPr>
              <p:cNvPr id="438" name="矩形 437"/>
              <p:cNvSpPr/>
              <p:nvPr>
                <p:custDataLst>
                  <p:tags r:id="rId17"/>
                </p:custDataLst>
              </p:nvPr>
            </p:nvSpPr>
            <p:spPr>
              <a:xfrm>
                <a:off x="2027029" y="1288119"/>
                <a:ext cx="3934750" cy="23456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1B5AB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40" name="组合 439"/>
              <p:cNvGrpSpPr/>
              <p:nvPr/>
            </p:nvGrpSpPr>
            <p:grpSpPr>
              <a:xfrm>
                <a:off x="3886231" y="1442419"/>
                <a:ext cx="1755612" cy="1254402"/>
                <a:chOff x="3886231" y="1442419"/>
                <a:chExt cx="1755612" cy="1254402"/>
              </a:xfrm>
            </p:grpSpPr>
            <p:grpSp>
              <p:nvGrpSpPr>
                <p:cNvPr id="441" name="组合 440"/>
                <p:cNvGrpSpPr/>
                <p:nvPr/>
              </p:nvGrpSpPr>
              <p:grpSpPr>
                <a:xfrm>
                  <a:off x="3886231" y="1442419"/>
                  <a:ext cx="1749844" cy="785863"/>
                  <a:chOff x="3727877" y="1470323"/>
                  <a:chExt cx="1749844" cy="785863"/>
                </a:xfrm>
              </p:grpSpPr>
              <p:sp>
                <p:nvSpPr>
                  <p:cNvPr id="443" name="文本框 442"/>
                  <p:cNvSpPr txBox="1"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3727877" y="1470323"/>
                    <a:ext cx="1261884" cy="5219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100000">
                              <a:srgbClr val="011859"/>
                            </a:gs>
                            <a:gs pos="15000">
                              <a:srgbClr val="1B5AB4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演示流云楷" panose="02000600000000000000" pitchFamily="2" charset="-122"/>
                        <a:ea typeface="演示流云楷" panose="02000600000000000000" pitchFamily="2" charset="-122"/>
                        <a:cs typeface="演示流云楷" panose="02000600000000000000" pitchFamily="2" charset="-122"/>
                      </a:rPr>
                      <a:t>刘语茜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00000">
                            <a:srgbClr val="011859"/>
                          </a:gs>
                          <a:gs pos="15000">
                            <a:srgbClr val="1B5AB4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演示流云楷" panose="02000600000000000000" pitchFamily="2" charset="-122"/>
                      <a:ea typeface="演示流云楷" panose="02000600000000000000" pitchFamily="2" charset="-122"/>
                      <a:cs typeface="演示流云楷" panose="02000600000000000000" pitchFamily="2" charset="-122"/>
                    </a:endParaRPr>
                  </a:p>
                </p:txBody>
              </p:sp>
              <p:sp>
                <p:nvSpPr>
                  <p:cNvPr id="446" name="矩形 445"/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3766008" y="1978192"/>
                    <a:ext cx="1666475" cy="277994"/>
                  </a:xfrm>
                  <a:prstGeom prst="rect">
                    <a:avLst/>
                  </a:prstGeom>
                  <a:gradFill flip="none" rotWithShape="1">
                    <a:gsLst>
                      <a:gs pos="92000">
                        <a:srgbClr val="011859"/>
                      </a:gs>
                      <a:gs pos="0">
                        <a:srgbClr val="1B5AB4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445" name="文本框 444"/>
                  <p:cNvSpPr txBox="1"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3766282" y="1978323"/>
                    <a:ext cx="1711439" cy="2603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EF9BA"/>
                        </a:solidFill>
                        <a:effectLst/>
                        <a:uLnTx/>
                        <a:uFillTx/>
                        <a:latin typeface="思源宋体 CN Heavy" panose="02020900000000000000" pitchFamily="18" charset="-122"/>
                        <a:ea typeface="思源宋体 CN Heavy" panose="02020900000000000000" pitchFamily="18" charset="-122"/>
                        <a:cs typeface="+mn-cs"/>
                      </a:rPr>
                      <a:t>负责撰写报告、制作</a:t>
                    </a:r>
                    <a:r>
                      <a:rPr kumimoji="0" lang="en-US" altLang="zh-C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EF9BA"/>
                        </a:solidFill>
                        <a:effectLst/>
                        <a:uLnTx/>
                        <a:uFillTx/>
                        <a:latin typeface="思源宋体 CN Heavy" panose="02020900000000000000" pitchFamily="18" charset="-122"/>
                        <a:ea typeface="思源宋体 CN Heavy" panose="02020900000000000000" pitchFamily="18" charset="-122"/>
                        <a:cs typeface="+mn-cs"/>
                      </a:rPr>
                      <a:t>PPT</a:t>
                    </a:r>
                    <a:endParaRPr kumimoji="0" lang="en-US" altLang="zh-CN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EF9BA"/>
                      </a:solidFill>
                      <a:effectLst/>
                      <a:uLnTx/>
                      <a:uFillTx/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+mn-cs"/>
                    </a:endParaRPr>
                  </a:p>
                </p:txBody>
              </p:sp>
            </p:grpSp>
            <p:sp>
              <p:nvSpPr>
                <p:cNvPr id="442" name="文本框 441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3886234" y="2416786"/>
                  <a:ext cx="1755609" cy="2800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indent="0" algn="l" defTabSz="914400" rtl="0" eaLnBrk="1" fontAlgn="auto" latinLnBrk="0" hangingPunct="1">
                    <a:lnSpc>
                      <a:spcPct val="123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  <p:grpSp>
          <p:nvGrpSpPr>
            <p:cNvPr id="417" name="组合 416"/>
            <p:cNvGrpSpPr/>
            <p:nvPr/>
          </p:nvGrpSpPr>
          <p:grpSpPr>
            <a:xfrm>
              <a:off x="5995498" y="2881879"/>
              <a:ext cx="3868141" cy="2346960"/>
              <a:chOff x="199281" y="1286209"/>
              <a:chExt cx="3868141" cy="2346960"/>
            </a:xfrm>
          </p:grpSpPr>
          <p:sp>
            <p:nvSpPr>
              <p:cNvPr id="418" name="矩形 417"/>
              <p:cNvSpPr/>
              <p:nvPr>
                <p:custDataLst>
                  <p:tags r:id="rId22"/>
                </p:custDataLst>
              </p:nvPr>
            </p:nvSpPr>
            <p:spPr>
              <a:xfrm>
                <a:off x="199281" y="1286209"/>
                <a:ext cx="3868141" cy="23469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1B5AB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20" name="组合 419"/>
              <p:cNvGrpSpPr/>
              <p:nvPr/>
            </p:nvGrpSpPr>
            <p:grpSpPr>
              <a:xfrm>
                <a:off x="2145107" y="1399239"/>
                <a:ext cx="1800901" cy="1488440"/>
                <a:chOff x="2145107" y="1399239"/>
                <a:chExt cx="1800901" cy="1488440"/>
              </a:xfrm>
            </p:grpSpPr>
            <p:grpSp>
              <p:nvGrpSpPr>
                <p:cNvPr id="421" name="组合 420"/>
                <p:cNvGrpSpPr/>
                <p:nvPr/>
              </p:nvGrpSpPr>
              <p:grpSpPr>
                <a:xfrm>
                  <a:off x="2234627" y="1399239"/>
                  <a:ext cx="1711381" cy="815844"/>
                  <a:chOff x="2076273" y="1427143"/>
                  <a:chExt cx="1711381" cy="815844"/>
                </a:xfrm>
              </p:grpSpPr>
              <p:sp>
                <p:nvSpPr>
                  <p:cNvPr id="423" name="文本框 422"/>
                  <p:cNvSpPr txBox="1"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2076451" y="1427143"/>
                    <a:ext cx="1261884" cy="5219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2800" b="1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100000">
                              <a:srgbClr val="011859"/>
                            </a:gs>
                            <a:gs pos="15000">
                              <a:srgbClr val="1B5AB4"/>
                            </a:gs>
                          </a:gsLst>
                          <a:lin ang="5400000" scaled="1"/>
                        </a:gradFill>
                        <a:effectLst/>
                        <a:uLnTx/>
                        <a:uFillTx/>
                        <a:latin typeface="演示流云楷" panose="02000600000000000000" pitchFamily="2" charset="-122"/>
                        <a:ea typeface="演示流云楷" panose="02000600000000000000" pitchFamily="2" charset="-122"/>
                        <a:cs typeface="演示流云楷" panose="02000600000000000000" pitchFamily="2" charset="-122"/>
                      </a:rPr>
                      <a:t>程杨</a:t>
                    </a:r>
                    <a:endPara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100000">
                            <a:srgbClr val="011859"/>
                          </a:gs>
                          <a:gs pos="15000">
                            <a:srgbClr val="1B5AB4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演示流云楷" panose="02000600000000000000" pitchFamily="2" charset="-122"/>
                      <a:ea typeface="演示流云楷" panose="02000600000000000000" pitchFamily="2" charset="-122"/>
                      <a:cs typeface="演示流云楷" panose="02000600000000000000" pitchFamily="2" charset="-122"/>
                    </a:endParaRPr>
                  </a:p>
                </p:txBody>
              </p:sp>
              <p:sp>
                <p:nvSpPr>
                  <p:cNvPr id="426" name="矩形 425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2076273" y="1955967"/>
                    <a:ext cx="1666475" cy="277994"/>
                  </a:xfrm>
                  <a:prstGeom prst="rect">
                    <a:avLst/>
                  </a:prstGeom>
                  <a:gradFill flip="none" rotWithShape="1">
                    <a:gsLst>
                      <a:gs pos="92000">
                        <a:srgbClr val="011859"/>
                      </a:gs>
                      <a:gs pos="0">
                        <a:srgbClr val="1B5AB4">
                          <a:alpha val="0"/>
                        </a:srgb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425" name="文本框 424"/>
                  <p:cNvSpPr txBox="1"/>
                  <p:nvPr>
                    <p:custDataLst>
                      <p:tags r:id="rId25"/>
                    </p:custDataLst>
                  </p:nvPr>
                </p:nvSpPr>
                <p:spPr>
                  <a:xfrm>
                    <a:off x="2076329" y="1982637"/>
                    <a:ext cx="1711325" cy="2603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zh-CN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EF9BA"/>
                        </a:solidFill>
                        <a:effectLst/>
                        <a:uLnTx/>
                        <a:uFillTx/>
                        <a:latin typeface="思源宋体 CN Heavy" panose="02020900000000000000" pitchFamily="18" charset="-122"/>
                        <a:ea typeface="思源宋体 CN Heavy" panose="02020900000000000000" pitchFamily="18" charset="-122"/>
                        <a:cs typeface="+mn-cs"/>
                      </a:rPr>
                      <a:t>负责导航技术</a:t>
                    </a:r>
                    <a:endParaRPr kumimoji="0" lang="zh-CN" alt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EF9BA"/>
                      </a:solidFill>
                      <a:effectLst/>
                      <a:uLnTx/>
                      <a:uFillTx/>
                      <a:latin typeface="思源宋体 CN Heavy" panose="02020900000000000000" pitchFamily="18" charset="-122"/>
                      <a:ea typeface="思源宋体 CN Heavy" panose="02020900000000000000" pitchFamily="18" charset="-122"/>
                      <a:cs typeface="+mn-cs"/>
                    </a:endParaRPr>
                  </a:p>
                </p:txBody>
              </p:sp>
            </p:grpSp>
            <p:sp>
              <p:nvSpPr>
                <p:cNvPr id="422" name="文本框 421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2145107" y="2228549"/>
                  <a:ext cx="1755845" cy="659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23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000" b="1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sym typeface="+mn-ea"/>
                    </a:rPr>
                    <a:t>擅长</a:t>
                  </a:r>
                  <a:r>
                    <a:rPr lang="en-US" altLang="zh-CN" sz="1000" b="1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sym typeface="+mn-ea"/>
                    </a:rPr>
                    <a:t>ROS</a:t>
                  </a:r>
                  <a:r>
                    <a:rPr lang="zh-CN" altLang="en-US" sz="1000" b="1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sym typeface="+mn-ea"/>
                    </a:rPr>
                    <a:t>机器人开发</a:t>
                  </a:r>
                  <a:endParaRPr kumimoji="0" lang="zh-CN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23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000" b="1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sym typeface="+mn-ea"/>
                    </a:rPr>
                    <a:t>熟悉</a:t>
                  </a:r>
                  <a:r>
                    <a:rPr lang="en-US" altLang="zh-CN" sz="1000" b="1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sym typeface="+mn-ea"/>
                    </a:rPr>
                    <a:t>Python</a:t>
                  </a:r>
                  <a:r>
                    <a:rPr lang="zh-CN" altLang="en-US" sz="1000" b="1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sym typeface="+mn-ea"/>
                    </a:rPr>
                    <a:t>等编程语言</a:t>
                  </a:r>
                  <a:endParaRPr kumimoji="0" lang="zh-CN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23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zh-CN" alt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rPr>
                    <a:t>精通单片机、焊接技术</a:t>
                  </a:r>
                  <a:endParaRPr kumimoji="0" lang="zh-CN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  <a:p>
                  <a:pPr marL="285750" marR="0" lvl="0" indent="-285750" algn="l" defTabSz="914400" rtl="0" eaLnBrk="1" fontAlgn="auto" latinLnBrk="0" hangingPunct="1">
                    <a:lnSpc>
                      <a:spcPct val="123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zh-CN" alt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rPr>
                    <a:t>担任国家级大创项目负责人</a:t>
                  </a:r>
                  <a:endParaRPr kumimoji="0" lang="zh-CN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820067" y="6447189"/>
            <a:ext cx="6750078" cy="380120"/>
            <a:chOff x="6168862" y="414402"/>
            <a:chExt cx="4634917" cy="221542"/>
          </a:xfrm>
        </p:grpSpPr>
        <p:sp>
          <p:nvSpPr>
            <p:cNvPr id="8" name="文本框 7"/>
            <p:cNvSpPr txBox="1"/>
            <p:nvPr/>
          </p:nvSpPr>
          <p:spPr>
            <a:xfrm>
              <a:off x="6168862" y="421291"/>
              <a:ext cx="681551" cy="197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zh-CN" dirty="0"/>
                <a:t>项目概述</a:t>
              </a:r>
              <a:endParaRPr lang="zh-CN" altLang="zh-CN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126823" y="414402"/>
              <a:ext cx="687168" cy="19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sz="1600" b="1" kern="100" noProof="0" dirty="0">
                  <a:solidFill>
                    <a:srgbClr val="FEF8AC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设计方案</a:t>
              </a:r>
              <a:endParaRPr lang="zh-CN" altLang="zh-CN" sz="1600" b="1" kern="100" noProof="0" dirty="0">
                <a:solidFill>
                  <a:srgbClr val="FEF8A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050336" y="421291"/>
              <a:ext cx="753443" cy="2146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800" i="0" u="none" strike="noStrike" cap="none" spc="0" normalizeH="0" baseline="0" dirty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团队成员</a:t>
              </a:r>
              <a:endParaRPr kumimoji="0" lang="zh-CN" altLang="zh-CN" sz="1800" i="0" u="none" strike="noStrike" cap="none" spc="0" normalizeH="0" baseline="0" dirty="0">
                <a:ln>
                  <a:noFill/>
                </a:ln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122352" y="421290"/>
              <a:ext cx="687168" cy="1965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i="0" u="none" strike="noStrike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</a:rPr>
                <a:t>结论总结</a:t>
              </a:r>
              <a:endParaRPr kumimoji="0" lang="zh-CN" altLang="zh-CN" sz="1600" i="0" u="none" strike="noStrike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161227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测试分析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5091" y="304153"/>
            <a:ext cx="2485606" cy="529223"/>
          </a:xfrm>
          <a:prstGeom prst="rect">
            <a:avLst/>
          </a:prstGeom>
        </p:spPr>
      </p:pic>
      <p:pic>
        <p:nvPicPr>
          <p:cNvPr id="15" name="图片 14" descr="QQ图片20240907222202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rcRect l="6281" r="4871" b="13764"/>
          <a:stretch>
            <a:fillRect/>
          </a:stretch>
        </p:blipFill>
        <p:spPr>
          <a:xfrm>
            <a:off x="1905635" y="3634740"/>
            <a:ext cx="1503680" cy="2002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8" name="图片 67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6676390" y="1270635"/>
            <a:ext cx="1463040" cy="19348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9" name="图片 68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1905635" y="1268095"/>
            <a:ext cx="1469390" cy="1952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0" name="文本框 69"/>
          <p:cNvSpPr txBox="1"/>
          <p:nvPr>
            <p:custDataLst>
              <p:tags r:id="rId34"/>
            </p:custDataLst>
          </p:nvPr>
        </p:nvSpPr>
        <p:spPr>
          <a:xfrm>
            <a:off x="3487285" y="4503311"/>
            <a:ext cx="1755609" cy="103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擅长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word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报告撰写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曾获江苏省计算机设计大赛三等奖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曾获中国机器人及人工智能大赛江苏省三等奖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1" name="图片 7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6676390" y="3691890"/>
            <a:ext cx="1463040" cy="19437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任意多边形: 形状 173"/>
          <p:cNvSpPr/>
          <p:nvPr/>
        </p:nvSpPr>
        <p:spPr>
          <a:xfrm>
            <a:off x="0" y="5324163"/>
            <a:ext cx="1872077" cy="580830"/>
          </a:xfrm>
          <a:custGeom>
            <a:avLst/>
            <a:gdLst>
              <a:gd name="connsiteX0" fmla="*/ 0 w 2570205"/>
              <a:gd name="connsiteY0" fmla="*/ 407773 h 1087395"/>
              <a:gd name="connsiteX1" fmla="*/ 766119 w 2570205"/>
              <a:gd name="connsiteY1" fmla="*/ 407773 h 1087395"/>
              <a:gd name="connsiteX2" fmla="*/ 926756 w 2570205"/>
              <a:gd name="connsiteY2" fmla="*/ 0 h 1087395"/>
              <a:gd name="connsiteX3" fmla="*/ 1124465 w 2570205"/>
              <a:gd name="connsiteY3" fmla="*/ 1087395 h 1087395"/>
              <a:gd name="connsiteX4" fmla="*/ 1272746 w 2570205"/>
              <a:gd name="connsiteY4" fmla="*/ 420130 h 1087395"/>
              <a:gd name="connsiteX5" fmla="*/ 2570205 w 2570205"/>
              <a:gd name="connsiteY5" fmla="*/ 420130 h 1087395"/>
              <a:gd name="connsiteX0-1" fmla="*/ 0 w 3768068"/>
              <a:gd name="connsiteY0-2" fmla="*/ 407773 h 1087395"/>
              <a:gd name="connsiteX1-3" fmla="*/ 1963982 w 3768068"/>
              <a:gd name="connsiteY1-4" fmla="*/ 407773 h 1087395"/>
              <a:gd name="connsiteX2-5" fmla="*/ 2124619 w 3768068"/>
              <a:gd name="connsiteY2-6" fmla="*/ 0 h 1087395"/>
              <a:gd name="connsiteX3-7" fmla="*/ 2322328 w 3768068"/>
              <a:gd name="connsiteY3-8" fmla="*/ 1087395 h 1087395"/>
              <a:gd name="connsiteX4-9" fmla="*/ 2470609 w 3768068"/>
              <a:gd name="connsiteY4-10" fmla="*/ 420130 h 1087395"/>
              <a:gd name="connsiteX5-11" fmla="*/ 3768068 w 3768068"/>
              <a:gd name="connsiteY5-12" fmla="*/ 420130 h 1087395"/>
              <a:gd name="connsiteX0-13" fmla="*/ 0 w 3827222"/>
              <a:gd name="connsiteY0-14" fmla="*/ 407773 h 1087395"/>
              <a:gd name="connsiteX1-15" fmla="*/ 2023136 w 3827222"/>
              <a:gd name="connsiteY1-16" fmla="*/ 407773 h 1087395"/>
              <a:gd name="connsiteX2-17" fmla="*/ 2183773 w 3827222"/>
              <a:gd name="connsiteY2-18" fmla="*/ 0 h 1087395"/>
              <a:gd name="connsiteX3-19" fmla="*/ 2381482 w 3827222"/>
              <a:gd name="connsiteY3-20" fmla="*/ 1087395 h 1087395"/>
              <a:gd name="connsiteX4-21" fmla="*/ 2529763 w 3827222"/>
              <a:gd name="connsiteY4-22" fmla="*/ 420130 h 1087395"/>
              <a:gd name="connsiteX5-23" fmla="*/ 3827222 w 3827222"/>
              <a:gd name="connsiteY5-24" fmla="*/ 420130 h 10873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827222" h="1087395">
                <a:moveTo>
                  <a:pt x="0" y="407773"/>
                </a:moveTo>
                <a:lnTo>
                  <a:pt x="2023136" y="407773"/>
                </a:lnTo>
                <a:lnTo>
                  <a:pt x="2183773" y="0"/>
                </a:lnTo>
                <a:lnTo>
                  <a:pt x="2381482" y="1087395"/>
                </a:lnTo>
                <a:lnTo>
                  <a:pt x="2529763" y="420130"/>
                </a:lnTo>
                <a:lnTo>
                  <a:pt x="3827222" y="420130"/>
                </a:lnTo>
              </a:path>
            </a:pathLst>
          </a:custGeom>
          <a:noFill/>
          <a:ln w="10160" cap="flat" cmpd="sng" algn="ctr">
            <a:gradFill>
              <a:gsLst>
                <a:gs pos="30000">
                  <a:schemeClr val="accent2">
                    <a:lumMod val="60000"/>
                    <a:lumOff val="40000"/>
                    <a:alpha val="30000"/>
                  </a:schemeClr>
                </a:gs>
                <a:gs pos="6000">
                  <a:schemeClr val="accent2">
                    <a:lumMod val="20000"/>
                    <a:lumOff val="80000"/>
                    <a:alpha val="0"/>
                  </a:schemeClr>
                </a:gs>
                <a:gs pos="53000">
                  <a:schemeClr val="accent2">
                    <a:lumMod val="60000"/>
                    <a:lumOff val="40000"/>
                    <a:alpha val="60000"/>
                  </a:schemeClr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dirty="0"/>
              <a:t>`</a:t>
            </a:r>
            <a:endParaRPr lang="zh-CN" altLang="en-US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412" y="3508780"/>
            <a:ext cx="5135680" cy="130430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rot="0">
            <a:off x="2024380" y="1398270"/>
            <a:ext cx="8170545" cy="2663190"/>
            <a:chOff x="1866397" y="3724208"/>
            <a:chExt cx="8459207" cy="1167973"/>
          </a:xfrm>
        </p:grpSpPr>
        <p:sp>
          <p:nvSpPr>
            <p:cNvPr id="41" name="任意多边形: 形状 40"/>
            <p:cNvSpPr/>
            <p:nvPr/>
          </p:nvSpPr>
          <p:spPr>
            <a:xfrm>
              <a:off x="1924487" y="3775885"/>
              <a:ext cx="8315826" cy="1058780"/>
            </a:xfrm>
            <a:custGeom>
              <a:avLst/>
              <a:gdLst>
                <a:gd name="connsiteX0" fmla="*/ 0 w 8046720"/>
                <a:gd name="connsiteY0" fmla="*/ 798897 h 1049154"/>
                <a:gd name="connsiteX1" fmla="*/ 664143 w 8046720"/>
                <a:gd name="connsiteY1" fmla="*/ 798897 h 1049154"/>
                <a:gd name="connsiteX2" fmla="*/ 875899 w 8046720"/>
                <a:gd name="connsiteY2" fmla="*/ 1049154 h 1049154"/>
                <a:gd name="connsiteX3" fmla="*/ 8046720 w 8046720"/>
                <a:gd name="connsiteY3" fmla="*/ 1049154 h 1049154"/>
                <a:gd name="connsiteX4" fmla="*/ 8046720 w 8046720"/>
                <a:gd name="connsiteY4" fmla="*/ 269508 h 1049154"/>
                <a:gd name="connsiteX5" fmla="*/ 7411452 w 8046720"/>
                <a:gd name="connsiteY5" fmla="*/ 269508 h 1049154"/>
                <a:gd name="connsiteX6" fmla="*/ 7180446 w 8046720"/>
                <a:gd name="connsiteY6" fmla="*/ 0 h 1049154"/>
                <a:gd name="connsiteX7" fmla="*/ 0 w 8046720"/>
                <a:gd name="connsiteY7" fmla="*/ 0 h 1049154"/>
                <a:gd name="connsiteX8" fmla="*/ 0 w 8046720"/>
                <a:gd name="connsiteY8" fmla="*/ 798897 h 1049154"/>
                <a:gd name="connsiteX0-1" fmla="*/ 0 w 8046720"/>
                <a:gd name="connsiteY0-2" fmla="*/ 808522 h 1058779"/>
                <a:gd name="connsiteX1-3" fmla="*/ 664143 w 8046720"/>
                <a:gd name="connsiteY1-4" fmla="*/ 808522 h 1058779"/>
                <a:gd name="connsiteX2-5" fmla="*/ 875899 w 8046720"/>
                <a:gd name="connsiteY2-6" fmla="*/ 1058779 h 1058779"/>
                <a:gd name="connsiteX3-7" fmla="*/ 8046720 w 8046720"/>
                <a:gd name="connsiteY3-8" fmla="*/ 1058779 h 1058779"/>
                <a:gd name="connsiteX4-9" fmla="*/ 8046720 w 8046720"/>
                <a:gd name="connsiteY4-10" fmla="*/ 279133 h 1058779"/>
                <a:gd name="connsiteX5-11" fmla="*/ 7411452 w 8046720"/>
                <a:gd name="connsiteY5-12" fmla="*/ 279133 h 1058779"/>
                <a:gd name="connsiteX6-13" fmla="*/ 7180446 w 8046720"/>
                <a:gd name="connsiteY6-14" fmla="*/ 9625 h 1058779"/>
                <a:gd name="connsiteX7-15" fmla="*/ 317633 w 8046720"/>
                <a:gd name="connsiteY7-16" fmla="*/ 0 h 1058779"/>
                <a:gd name="connsiteX8-17" fmla="*/ 0 w 8046720"/>
                <a:gd name="connsiteY8-18" fmla="*/ 9625 h 1058779"/>
                <a:gd name="connsiteX9" fmla="*/ 0 w 8046720"/>
                <a:gd name="connsiteY9" fmla="*/ 808522 h 1058779"/>
                <a:gd name="connsiteX0-19" fmla="*/ 0 w 8046720"/>
                <a:gd name="connsiteY0-20" fmla="*/ 808522 h 1058779"/>
                <a:gd name="connsiteX1-21" fmla="*/ 664143 w 8046720"/>
                <a:gd name="connsiteY1-22" fmla="*/ 808522 h 1058779"/>
                <a:gd name="connsiteX2-23" fmla="*/ 875899 w 8046720"/>
                <a:gd name="connsiteY2-24" fmla="*/ 1058779 h 1058779"/>
                <a:gd name="connsiteX3-25" fmla="*/ 8046720 w 8046720"/>
                <a:gd name="connsiteY3-26" fmla="*/ 1058779 h 1058779"/>
                <a:gd name="connsiteX4-27" fmla="*/ 8046720 w 8046720"/>
                <a:gd name="connsiteY4-28" fmla="*/ 279133 h 1058779"/>
                <a:gd name="connsiteX5-29" fmla="*/ 7411452 w 8046720"/>
                <a:gd name="connsiteY5-30" fmla="*/ 279133 h 1058779"/>
                <a:gd name="connsiteX6-31" fmla="*/ 7180446 w 8046720"/>
                <a:gd name="connsiteY6-32" fmla="*/ 9625 h 1058779"/>
                <a:gd name="connsiteX7-33" fmla="*/ 317633 w 8046720"/>
                <a:gd name="connsiteY7-34" fmla="*/ 0 h 1058779"/>
                <a:gd name="connsiteX8-35" fmla="*/ 9626 w 8046720"/>
                <a:gd name="connsiteY8-36" fmla="*/ 202130 h 1058779"/>
                <a:gd name="connsiteX9-37" fmla="*/ 0 w 8046720"/>
                <a:gd name="connsiteY9-38" fmla="*/ 808522 h 1058779"/>
                <a:gd name="connsiteX0-39" fmla="*/ 9624 w 8056344"/>
                <a:gd name="connsiteY0-40" fmla="*/ 808522 h 1058779"/>
                <a:gd name="connsiteX1-41" fmla="*/ 673767 w 8056344"/>
                <a:gd name="connsiteY1-42" fmla="*/ 808522 h 1058779"/>
                <a:gd name="connsiteX2-43" fmla="*/ 885523 w 8056344"/>
                <a:gd name="connsiteY2-44" fmla="*/ 1058779 h 1058779"/>
                <a:gd name="connsiteX3-45" fmla="*/ 8056344 w 8056344"/>
                <a:gd name="connsiteY3-46" fmla="*/ 1058779 h 1058779"/>
                <a:gd name="connsiteX4-47" fmla="*/ 8056344 w 8056344"/>
                <a:gd name="connsiteY4-48" fmla="*/ 279133 h 1058779"/>
                <a:gd name="connsiteX5-49" fmla="*/ 7421076 w 8056344"/>
                <a:gd name="connsiteY5-50" fmla="*/ 279133 h 1058779"/>
                <a:gd name="connsiteX6-51" fmla="*/ 7190070 w 8056344"/>
                <a:gd name="connsiteY6-52" fmla="*/ 9625 h 1058779"/>
                <a:gd name="connsiteX7-53" fmla="*/ 327257 w 8056344"/>
                <a:gd name="connsiteY7-54" fmla="*/ 0 h 1058779"/>
                <a:gd name="connsiteX8-55" fmla="*/ 0 w 8056344"/>
                <a:gd name="connsiteY8-56" fmla="*/ 202130 h 1058779"/>
                <a:gd name="connsiteX9-57" fmla="*/ 9624 w 8056344"/>
                <a:gd name="connsiteY9-58" fmla="*/ 808522 h 1058779"/>
                <a:gd name="connsiteX0-59" fmla="*/ 19250 w 8065970"/>
                <a:gd name="connsiteY0-60" fmla="*/ 808522 h 1058779"/>
                <a:gd name="connsiteX1-61" fmla="*/ 683393 w 8065970"/>
                <a:gd name="connsiteY1-62" fmla="*/ 808522 h 1058779"/>
                <a:gd name="connsiteX2-63" fmla="*/ 895149 w 8065970"/>
                <a:gd name="connsiteY2-64" fmla="*/ 1058779 h 1058779"/>
                <a:gd name="connsiteX3-65" fmla="*/ 8065970 w 8065970"/>
                <a:gd name="connsiteY3-66" fmla="*/ 1058779 h 1058779"/>
                <a:gd name="connsiteX4-67" fmla="*/ 8065970 w 8065970"/>
                <a:gd name="connsiteY4-68" fmla="*/ 279133 h 1058779"/>
                <a:gd name="connsiteX5-69" fmla="*/ 7430702 w 8065970"/>
                <a:gd name="connsiteY5-70" fmla="*/ 279133 h 1058779"/>
                <a:gd name="connsiteX6-71" fmla="*/ 7199696 w 8065970"/>
                <a:gd name="connsiteY6-72" fmla="*/ 9625 h 1058779"/>
                <a:gd name="connsiteX7-73" fmla="*/ 336883 w 8065970"/>
                <a:gd name="connsiteY7-74" fmla="*/ 0 h 1058779"/>
                <a:gd name="connsiteX8-75" fmla="*/ 0 w 8065970"/>
                <a:gd name="connsiteY8-76" fmla="*/ 202130 h 1058779"/>
                <a:gd name="connsiteX9-77" fmla="*/ 19250 w 8065970"/>
                <a:gd name="connsiteY9-78" fmla="*/ 808522 h 1058779"/>
                <a:gd name="connsiteX0-79" fmla="*/ 9625 w 8056345"/>
                <a:gd name="connsiteY0-80" fmla="*/ 808522 h 1058779"/>
                <a:gd name="connsiteX1-81" fmla="*/ 673768 w 8056345"/>
                <a:gd name="connsiteY1-82" fmla="*/ 808522 h 1058779"/>
                <a:gd name="connsiteX2-83" fmla="*/ 885524 w 8056345"/>
                <a:gd name="connsiteY2-84" fmla="*/ 1058779 h 1058779"/>
                <a:gd name="connsiteX3-85" fmla="*/ 8056345 w 8056345"/>
                <a:gd name="connsiteY3-86" fmla="*/ 1058779 h 1058779"/>
                <a:gd name="connsiteX4-87" fmla="*/ 8056345 w 8056345"/>
                <a:gd name="connsiteY4-88" fmla="*/ 279133 h 1058779"/>
                <a:gd name="connsiteX5-89" fmla="*/ 7421077 w 8056345"/>
                <a:gd name="connsiteY5-90" fmla="*/ 279133 h 1058779"/>
                <a:gd name="connsiteX6-91" fmla="*/ 7190071 w 8056345"/>
                <a:gd name="connsiteY6-92" fmla="*/ 9625 h 1058779"/>
                <a:gd name="connsiteX7-93" fmla="*/ 327258 w 8056345"/>
                <a:gd name="connsiteY7-94" fmla="*/ 0 h 1058779"/>
                <a:gd name="connsiteX8-95" fmla="*/ 0 w 8056345"/>
                <a:gd name="connsiteY8-96" fmla="*/ 221381 h 1058779"/>
                <a:gd name="connsiteX9-97" fmla="*/ 9625 w 8056345"/>
                <a:gd name="connsiteY9-98" fmla="*/ 808522 h 1058779"/>
                <a:gd name="connsiteX0-99" fmla="*/ 0 w 8046720"/>
                <a:gd name="connsiteY0-100" fmla="*/ 808522 h 1058779"/>
                <a:gd name="connsiteX1-101" fmla="*/ 664143 w 8046720"/>
                <a:gd name="connsiteY1-102" fmla="*/ 808522 h 1058779"/>
                <a:gd name="connsiteX2-103" fmla="*/ 875899 w 8046720"/>
                <a:gd name="connsiteY2-104" fmla="*/ 1058779 h 1058779"/>
                <a:gd name="connsiteX3-105" fmla="*/ 8046720 w 8046720"/>
                <a:gd name="connsiteY3-106" fmla="*/ 1058779 h 1058779"/>
                <a:gd name="connsiteX4-107" fmla="*/ 8046720 w 8046720"/>
                <a:gd name="connsiteY4-108" fmla="*/ 279133 h 1058779"/>
                <a:gd name="connsiteX5-109" fmla="*/ 7411452 w 8046720"/>
                <a:gd name="connsiteY5-110" fmla="*/ 279133 h 1058779"/>
                <a:gd name="connsiteX6-111" fmla="*/ 7180446 w 8046720"/>
                <a:gd name="connsiteY6-112" fmla="*/ 9625 h 1058779"/>
                <a:gd name="connsiteX7-113" fmla="*/ 317633 w 8046720"/>
                <a:gd name="connsiteY7-114" fmla="*/ 0 h 1058779"/>
                <a:gd name="connsiteX8-115" fmla="*/ 0 w 8046720"/>
                <a:gd name="connsiteY8-116" fmla="*/ 231007 h 1058779"/>
                <a:gd name="connsiteX9-117" fmla="*/ 0 w 8046720"/>
                <a:gd name="connsiteY9-118" fmla="*/ 808522 h 1058779"/>
                <a:gd name="connsiteX0-119" fmla="*/ 9625 w 8056345"/>
                <a:gd name="connsiteY0-120" fmla="*/ 808522 h 1058779"/>
                <a:gd name="connsiteX1-121" fmla="*/ 673768 w 8056345"/>
                <a:gd name="connsiteY1-122" fmla="*/ 808522 h 1058779"/>
                <a:gd name="connsiteX2-123" fmla="*/ 885524 w 8056345"/>
                <a:gd name="connsiteY2-124" fmla="*/ 1058779 h 1058779"/>
                <a:gd name="connsiteX3-125" fmla="*/ 8056345 w 8056345"/>
                <a:gd name="connsiteY3-126" fmla="*/ 1058779 h 1058779"/>
                <a:gd name="connsiteX4-127" fmla="*/ 8056345 w 8056345"/>
                <a:gd name="connsiteY4-128" fmla="*/ 279133 h 1058779"/>
                <a:gd name="connsiteX5-129" fmla="*/ 7421077 w 8056345"/>
                <a:gd name="connsiteY5-130" fmla="*/ 279133 h 1058779"/>
                <a:gd name="connsiteX6-131" fmla="*/ 7190071 w 8056345"/>
                <a:gd name="connsiteY6-132" fmla="*/ 9625 h 1058779"/>
                <a:gd name="connsiteX7-133" fmla="*/ 327258 w 8056345"/>
                <a:gd name="connsiteY7-134" fmla="*/ 0 h 1058779"/>
                <a:gd name="connsiteX8-135" fmla="*/ 0 w 8056345"/>
                <a:gd name="connsiteY8-136" fmla="*/ 231007 h 1058779"/>
                <a:gd name="connsiteX9-137" fmla="*/ 9625 w 8056345"/>
                <a:gd name="connsiteY9-138" fmla="*/ 808522 h 1058779"/>
                <a:gd name="connsiteX0-139" fmla="*/ 9625 w 8056345"/>
                <a:gd name="connsiteY0-140" fmla="*/ 808522 h 1058780"/>
                <a:gd name="connsiteX1-141" fmla="*/ 673768 w 8056345"/>
                <a:gd name="connsiteY1-142" fmla="*/ 808522 h 1058780"/>
                <a:gd name="connsiteX2-143" fmla="*/ 885524 w 8056345"/>
                <a:gd name="connsiteY2-144" fmla="*/ 1058779 h 1058780"/>
                <a:gd name="connsiteX3-145" fmla="*/ 7806088 w 8056345"/>
                <a:gd name="connsiteY3-146" fmla="*/ 1058780 h 1058780"/>
                <a:gd name="connsiteX4-147" fmla="*/ 8056345 w 8056345"/>
                <a:gd name="connsiteY4-148" fmla="*/ 1058779 h 1058780"/>
                <a:gd name="connsiteX5-149" fmla="*/ 8056345 w 8056345"/>
                <a:gd name="connsiteY5-150" fmla="*/ 279133 h 1058780"/>
                <a:gd name="connsiteX6-151" fmla="*/ 7421077 w 8056345"/>
                <a:gd name="connsiteY6-152" fmla="*/ 279133 h 1058780"/>
                <a:gd name="connsiteX7-153" fmla="*/ 7190071 w 8056345"/>
                <a:gd name="connsiteY7-154" fmla="*/ 9625 h 1058780"/>
                <a:gd name="connsiteX8-155" fmla="*/ 327258 w 8056345"/>
                <a:gd name="connsiteY8-156" fmla="*/ 0 h 1058780"/>
                <a:gd name="connsiteX9-157" fmla="*/ 0 w 8056345"/>
                <a:gd name="connsiteY9-158" fmla="*/ 231007 h 1058780"/>
                <a:gd name="connsiteX10" fmla="*/ 9625 w 8056345"/>
                <a:gd name="connsiteY10" fmla="*/ 808522 h 1058780"/>
                <a:gd name="connsiteX0-159" fmla="*/ 9625 w 8056345"/>
                <a:gd name="connsiteY0-160" fmla="*/ 808522 h 1058780"/>
                <a:gd name="connsiteX1-161" fmla="*/ 673768 w 8056345"/>
                <a:gd name="connsiteY1-162" fmla="*/ 808522 h 1058780"/>
                <a:gd name="connsiteX2-163" fmla="*/ 885524 w 8056345"/>
                <a:gd name="connsiteY2-164" fmla="*/ 1058779 h 1058780"/>
                <a:gd name="connsiteX3-165" fmla="*/ 7806088 w 8056345"/>
                <a:gd name="connsiteY3-166" fmla="*/ 1058780 h 1058780"/>
                <a:gd name="connsiteX4-167" fmla="*/ 8056345 w 8056345"/>
                <a:gd name="connsiteY4-168" fmla="*/ 818147 h 1058780"/>
                <a:gd name="connsiteX5-169" fmla="*/ 8056345 w 8056345"/>
                <a:gd name="connsiteY5-170" fmla="*/ 279133 h 1058780"/>
                <a:gd name="connsiteX6-171" fmla="*/ 7421077 w 8056345"/>
                <a:gd name="connsiteY6-172" fmla="*/ 279133 h 1058780"/>
                <a:gd name="connsiteX7-173" fmla="*/ 7190071 w 8056345"/>
                <a:gd name="connsiteY7-174" fmla="*/ 9625 h 1058780"/>
                <a:gd name="connsiteX8-175" fmla="*/ 327258 w 8056345"/>
                <a:gd name="connsiteY8-176" fmla="*/ 0 h 1058780"/>
                <a:gd name="connsiteX9-177" fmla="*/ 0 w 8056345"/>
                <a:gd name="connsiteY9-178" fmla="*/ 231007 h 1058780"/>
                <a:gd name="connsiteX10-179" fmla="*/ 9625 w 8056345"/>
                <a:gd name="connsiteY10-180" fmla="*/ 808522 h 10587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179" y="connsiteY10-180"/>
                </a:cxn>
              </a:cxnLst>
              <a:rect l="l" t="t" r="r" b="b"/>
              <a:pathLst>
                <a:path w="8056345" h="1058780">
                  <a:moveTo>
                    <a:pt x="9625" y="808522"/>
                  </a:moveTo>
                  <a:lnTo>
                    <a:pt x="673768" y="808522"/>
                  </a:lnTo>
                  <a:lnTo>
                    <a:pt x="885524" y="1058779"/>
                  </a:lnTo>
                  <a:lnTo>
                    <a:pt x="7806088" y="1058780"/>
                  </a:lnTo>
                  <a:lnTo>
                    <a:pt x="8056345" y="818147"/>
                  </a:lnTo>
                  <a:lnTo>
                    <a:pt x="8056345" y="279133"/>
                  </a:lnTo>
                  <a:lnTo>
                    <a:pt x="7421077" y="279133"/>
                  </a:lnTo>
                  <a:lnTo>
                    <a:pt x="7190071" y="9625"/>
                  </a:lnTo>
                  <a:lnTo>
                    <a:pt x="327258" y="0"/>
                  </a:lnTo>
                  <a:lnTo>
                    <a:pt x="0" y="231007"/>
                  </a:lnTo>
                  <a:lnTo>
                    <a:pt x="9625" y="808522"/>
                  </a:lnTo>
                  <a:close/>
                </a:path>
              </a:pathLst>
            </a:custGeom>
            <a:solidFill>
              <a:schemeClr val="accent2">
                <a:alpha val="1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12000" b="1" kern="0">
                  <a:solidFill>
                    <a:srgbClr val="FFFFFF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感</a:t>
              </a:r>
              <a:r>
                <a:rPr lang="en-US" altLang="zh-CN" sz="12000" b="1" kern="0">
                  <a:solidFill>
                    <a:srgbClr val="FFFFFF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 </a:t>
              </a:r>
              <a:r>
                <a:rPr lang="zh-CN" altLang="en-US" sz="12000" b="1" kern="0">
                  <a:solidFill>
                    <a:srgbClr val="FFFFFF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谢</a:t>
              </a:r>
              <a:r>
                <a:rPr lang="en-US" altLang="zh-CN" sz="12000" b="1" kern="0">
                  <a:solidFill>
                    <a:srgbClr val="FFFFFF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 </a:t>
              </a:r>
              <a:r>
                <a:rPr lang="zh-CN" altLang="en-US" sz="12000" b="1" kern="0">
                  <a:solidFill>
                    <a:srgbClr val="FFFFFF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观</a:t>
              </a:r>
              <a:r>
                <a:rPr lang="en-US" altLang="zh-CN" sz="12000" b="1" kern="0">
                  <a:solidFill>
                    <a:srgbClr val="FFFFFF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 </a:t>
              </a:r>
              <a:r>
                <a:rPr lang="zh-CN" altLang="en-US" sz="12000" b="1" kern="0">
                  <a:solidFill>
                    <a:srgbClr val="FFFFFF"/>
                  </a:solidFill>
                  <a:latin typeface="华文新魏" panose="02010800040101010101" charset="-122"/>
                  <a:ea typeface="华文新魏" panose="02010800040101010101" charset="-122"/>
                  <a:cs typeface="华文新魏" panose="02010800040101010101" charset="-122"/>
                </a:rPr>
                <a:t>看</a:t>
              </a:r>
              <a:endParaRPr lang="zh-CN" altLang="en-US" sz="12000" b="1" kern="0">
                <a:solidFill>
                  <a:srgbClr val="FFFFFF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8028410" y="3724208"/>
              <a:ext cx="2297194" cy="356668"/>
              <a:chOff x="7702711" y="3569864"/>
              <a:chExt cx="2225514" cy="356668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7702711" y="3569864"/>
                <a:ext cx="2114389" cy="307022"/>
                <a:chOff x="7702711" y="3569864"/>
                <a:chExt cx="2114389" cy="307022"/>
              </a:xfrm>
            </p:grpSpPr>
            <p:grpSp>
              <p:nvGrpSpPr>
                <p:cNvPr id="111" name="组合 110"/>
                <p:cNvGrpSpPr/>
                <p:nvPr/>
              </p:nvGrpSpPr>
              <p:grpSpPr>
                <a:xfrm>
                  <a:off x="7810500" y="3622886"/>
                  <a:ext cx="2006600" cy="254000"/>
                  <a:chOff x="7810500" y="3602566"/>
                  <a:chExt cx="2006600" cy="254000"/>
                </a:xfrm>
              </p:grpSpPr>
              <p:sp>
                <p:nvSpPr>
                  <p:cNvPr id="107" name="任意多边形: 形状 106"/>
                  <p:cNvSpPr/>
                  <p:nvPr/>
                </p:nvSpPr>
                <p:spPr>
                  <a:xfrm>
                    <a:off x="7810500" y="3602566"/>
                    <a:ext cx="2006600" cy="254000"/>
                  </a:xfrm>
                  <a:custGeom>
                    <a:avLst/>
                    <a:gdLst>
                      <a:gd name="connsiteX0" fmla="*/ 0 w 2006600"/>
                      <a:gd name="connsiteY0" fmla="*/ 0 h 254000"/>
                      <a:gd name="connsiteX1" fmla="*/ 1181100 w 2006600"/>
                      <a:gd name="connsiteY1" fmla="*/ 0 h 254000"/>
                      <a:gd name="connsiteX2" fmla="*/ 1409700 w 2006600"/>
                      <a:gd name="connsiteY2" fmla="*/ 254000 h 254000"/>
                      <a:gd name="connsiteX3" fmla="*/ 2006600 w 2006600"/>
                      <a:gd name="connsiteY3" fmla="*/ 254000 h 25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06600" h="254000">
                        <a:moveTo>
                          <a:pt x="0" y="0"/>
                        </a:moveTo>
                        <a:lnTo>
                          <a:pt x="1181100" y="0"/>
                        </a:lnTo>
                        <a:lnTo>
                          <a:pt x="1409700" y="254000"/>
                        </a:lnTo>
                        <a:lnTo>
                          <a:pt x="2006600" y="254000"/>
                        </a:lnTo>
                      </a:path>
                    </a:pathLst>
                  </a:custGeom>
                  <a:noFill/>
                  <a:ln w="12700" cap="flat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8" name="平行四边形 107"/>
                  <p:cNvSpPr/>
                  <p:nvPr/>
                </p:nvSpPr>
                <p:spPr>
                  <a:xfrm flipH="1">
                    <a:off x="9067797" y="3602566"/>
                    <a:ext cx="295277" cy="224895"/>
                  </a:xfrm>
                  <a:prstGeom prst="parallelogram">
                    <a:avLst>
                      <a:gd name="adj" fmla="val 87118"/>
                    </a:avLst>
                  </a:prstGeom>
                  <a:solidFill>
                    <a:schemeClr val="accent2"/>
                  </a:soli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 kern="0" dirty="0">
                      <a:solidFill>
                        <a:srgbClr val="FFFFFF"/>
                      </a:solidFill>
                      <a:latin typeface="Arial" panose="020B0604020202020204"/>
                      <a:ea typeface="微软雅黑 Light" panose="020B0502040204020203" charset="-122"/>
                    </a:endParaRPr>
                  </a:p>
                </p:txBody>
              </p:sp>
              <p:sp>
                <p:nvSpPr>
                  <p:cNvPr id="109" name="平行四边形 108"/>
                  <p:cNvSpPr/>
                  <p:nvPr/>
                </p:nvSpPr>
                <p:spPr>
                  <a:xfrm flipH="1">
                    <a:off x="9388472" y="3602566"/>
                    <a:ext cx="295277" cy="224895"/>
                  </a:xfrm>
                  <a:prstGeom prst="parallelogram">
                    <a:avLst>
                      <a:gd name="adj" fmla="val 87118"/>
                    </a:avLst>
                  </a:prstGeom>
                  <a:solidFill>
                    <a:schemeClr val="accent2">
                      <a:alpha val="40000"/>
                    </a:schemeClr>
                  </a:soli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 kern="0" dirty="0">
                      <a:solidFill>
                        <a:srgbClr val="FFFFFF"/>
                      </a:solidFill>
                      <a:latin typeface="Arial" panose="020B0604020202020204"/>
                      <a:ea typeface="微软雅黑 Light" panose="020B0502040204020203" charset="-122"/>
                    </a:endParaRPr>
                  </a:p>
                </p:txBody>
              </p:sp>
              <p:sp>
                <p:nvSpPr>
                  <p:cNvPr id="110" name="平行四边形 109"/>
                  <p:cNvSpPr/>
                  <p:nvPr/>
                </p:nvSpPr>
                <p:spPr>
                  <a:xfrm flipH="1">
                    <a:off x="9228134" y="3602566"/>
                    <a:ext cx="295277" cy="224895"/>
                  </a:xfrm>
                  <a:prstGeom prst="parallelogram">
                    <a:avLst>
                      <a:gd name="adj" fmla="val 87118"/>
                    </a:avLst>
                  </a:prstGeom>
                  <a:solidFill>
                    <a:schemeClr val="accent2">
                      <a:alpha val="70000"/>
                    </a:schemeClr>
                  </a:soli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 kern="0" dirty="0">
                      <a:solidFill>
                        <a:srgbClr val="FFFFFF"/>
                      </a:solidFill>
                      <a:latin typeface="Arial" panose="020B0604020202020204"/>
                      <a:ea typeface="微软雅黑 Light" panose="020B0502040204020203" charset="-122"/>
                    </a:endParaRPr>
                  </a:p>
                </p:txBody>
              </p:sp>
            </p:grpSp>
            <p:sp>
              <p:nvSpPr>
                <p:cNvPr id="112" name="椭圆 111"/>
                <p:cNvSpPr/>
                <p:nvPr/>
              </p:nvSpPr>
              <p:spPr>
                <a:xfrm>
                  <a:off x="7702711" y="3569864"/>
                  <a:ext cx="106044" cy="106044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2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kern="0" dirty="0">
                    <a:solidFill>
                      <a:srgbClr val="FFFFFF"/>
                    </a:solidFill>
                    <a:latin typeface="Arial" panose="020B0604020202020204"/>
                    <a:ea typeface="微软雅黑 Light" panose="020B0502040204020203" charset="-122"/>
                  </a:endParaRPr>
                </a:p>
              </p:txBody>
            </p:sp>
          </p:grpSp>
          <p:sp>
            <p:nvSpPr>
              <p:cNvPr id="114" name="椭圆 113"/>
              <p:cNvSpPr/>
              <p:nvPr/>
            </p:nvSpPr>
            <p:spPr>
              <a:xfrm>
                <a:off x="9822181" y="3820488"/>
                <a:ext cx="106044" cy="106044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kern="0" dirty="0">
                  <a:solidFill>
                    <a:srgbClr val="FFFFFF"/>
                  </a:solidFill>
                  <a:latin typeface="Arial" panose="020B0604020202020204"/>
                  <a:ea typeface="微软雅黑 Light" panose="020B0502040204020203" charset="-122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 flipH="1" flipV="1">
              <a:off x="1866397" y="4535513"/>
              <a:ext cx="2297194" cy="356668"/>
              <a:chOff x="7702711" y="3569864"/>
              <a:chExt cx="2225514" cy="356668"/>
            </a:xfrm>
          </p:grpSpPr>
          <p:grpSp>
            <p:nvGrpSpPr>
              <p:cNvPr id="117" name="组合 116"/>
              <p:cNvGrpSpPr/>
              <p:nvPr/>
            </p:nvGrpSpPr>
            <p:grpSpPr>
              <a:xfrm>
                <a:off x="7702711" y="3569864"/>
                <a:ext cx="2114389" cy="307022"/>
                <a:chOff x="7702711" y="3569864"/>
                <a:chExt cx="2114389" cy="307022"/>
              </a:xfrm>
            </p:grpSpPr>
            <p:grpSp>
              <p:nvGrpSpPr>
                <p:cNvPr id="119" name="组合 118"/>
                <p:cNvGrpSpPr/>
                <p:nvPr/>
              </p:nvGrpSpPr>
              <p:grpSpPr>
                <a:xfrm>
                  <a:off x="7810500" y="3622886"/>
                  <a:ext cx="2006600" cy="254000"/>
                  <a:chOff x="7810500" y="3602566"/>
                  <a:chExt cx="2006600" cy="254000"/>
                </a:xfrm>
              </p:grpSpPr>
              <p:sp>
                <p:nvSpPr>
                  <p:cNvPr id="121" name="任意多边形: 形状 120"/>
                  <p:cNvSpPr/>
                  <p:nvPr/>
                </p:nvSpPr>
                <p:spPr>
                  <a:xfrm>
                    <a:off x="7810500" y="3602566"/>
                    <a:ext cx="2006600" cy="254000"/>
                  </a:xfrm>
                  <a:custGeom>
                    <a:avLst/>
                    <a:gdLst>
                      <a:gd name="connsiteX0" fmla="*/ 0 w 2006600"/>
                      <a:gd name="connsiteY0" fmla="*/ 0 h 254000"/>
                      <a:gd name="connsiteX1" fmla="*/ 1181100 w 2006600"/>
                      <a:gd name="connsiteY1" fmla="*/ 0 h 254000"/>
                      <a:gd name="connsiteX2" fmla="*/ 1409700 w 2006600"/>
                      <a:gd name="connsiteY2" fmla="*/ 254000 h 254000"/>
                      <a:gd name="connsiteX3" fmla="*/ 2006600 w 2006600"/>
                      <a:gd name="connsiteY3" fmla="*/ 254000 h 25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06600" h="254000">
                        <a:moveTo>
                          <a:pt x="0" y="0"/>
                        </a:moveTo>
                        <a:lnTo>
                          <a:pt x="1181100" y="0"/>
                        </a:lnTo>
                        <a:lnTo>
                          <a:pt x="1409700" y="254000"/>
                        </a:lnTo>
                        <a:lnTo>
                          <a:pt x="2006600" y="254000"/>
                        </a:lnTo>
                      </a:path>
                    </a:pathLst>
                  </a:custGeom>
                  <a:noFill/>
                  <a:ln w="12700" cap="flat" cmpd="sng" algn="ctr">
                    <a:solidFill>
                      <a:schemeClr val="accent2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2" name="平行四边形 121"/>
                  <p:cNvSpPr/>
                  <p:nvPr/>
                </p:nvSpPr>
                <p:spPr>
                  <a:xfrm flipH="1">
                    <a:off x="9067797" y="3602566"/>
                    <a:ext cx="295277" cy="224895"/>
                  </a:xfrm>
                  <a:prstGeom prst="parallelogram">
                    <a:avLst>
                      <a:gd name="adj" fmla="val 87118"/>
                    </a:avLst>
                  </a:prstGeom>
                  <a:solidFill>
                    <a:schemeClr val="accent2"/>
                  </a:soli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 kern="0" dirty="0">
                      <a:solidFill>
                        <a:srgbClr val="FFFFFF"/>
                      </a:solidFill>
                      <a:latin typeface="Arial" panose="020B0604020202020204"/>
                      <a:ea typeface="微软雅黑 Light" panose="020B0502040204020203" charset="-122"/>
                    </a:endParaRPr>
                  </a:p>
                </p:txBody>
              </p:sp>
              <p:sp>
                <p:nvSpPr>
                  <p:cNvPr id="123" name="平行四边形 122"/>
                  <p:cNvSpPr/>
                  <p:nvPr/>
                </p:nvSpPr>
                <p:spPr>
                  <a:xfrm flipH="1">
                    <a:off x="9388472" y="3602566"/>
                    <a:ext cx="295277" cy="224895"/>
                  </a:xfrm>
                  <a:prstGeom prst="parallelogram">
                    <a:avLst>
                      <a:gd name="adj" fmla="val 87118"/>
                    </a:avLst>
                  </a:prstGeom>
                  <a:solidFill>
                    <a:schemeClr val="accent2">
                      <a:alpha val="40000"/>
                    </a:schemeClr>
                  </a:soli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 kern="0" dirty="0">
                      <a:solidFill>
                        <a:srgbClr val="FFFFFF"/>
                      </a:solidFill>
                      <a:latin typeface="Arial" panose="020B0604020202020204"/>
                      <a:ea typeface="微软雅黑 Light" panose="020B0502040204020203" charset="-122"/>
                    </a:endParaRPr>
                  </a:p>
                </p:txBody>
              </p:sp>
              <p:sp>
                <p:nvSpPr>
                  <p:cNvPr id="124" name="平行四边形 123"/>
                  <p:cNvSpPr/>
                  <p:nvPr/>
                </p:nvSpPr>
                <p:spPr>
                  <a:xfrm flipH="1">
                    <a:off x="9228134" y="3602566"/>
                    <a:ext cx="295277" cy="224895"/>
                  </a:xfrm>
                  <a:prstGeom prst="parallelogram">
                    <a:avLst>
                      <a:gd name="adj" fmla="val 87118"/>
                    </a:avLst>
                  </a:prstGeom>
                  <a:solidFill>
                    <a:schemeClr val="accent2">
                      <a:alpha val="70000"/>
                    </a:schemeClr>
                  </a:soli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zh-CN" altLang="en-US" kern="0" dirty="0">
                      <a:solidFill>
                        <a:srgbClr val="FFFFFF"/>
                      </a:solidFill>
                      <a:latin typeface="Arial" panose="020B0604020202020204"/>
                      <a:ea typeface="微软雅黑 Light" panose="020B0502040204020203" charset="-122"/>
                    </a:endParaRPr>
                  </a:p>
                </p:txBody>
              </p:sp>
            </p:grpSp>
            <p:sp>
              <p:nvSpPr>
                <p:cNvPr id="120" name="椭圆 119"/>
                <p:cNvSpPr/>
                <p:nvPr/>
              </p:nvSpPr>
              <p:spPr>
                <a:xfrm>
                  <a:off x="7702711" y="3569864"/>
                  <a:ext cx="106044" cy="106044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2"/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kern="0" dirty="0">
                    <a:solidFill>
                      <a:srgbClr val="FFFFFF"/>
                    </a:solidFill>
                    <a:latin typeface="Arial" panose="020B0604020202020204"/>
                    <a:ea typeface="微软雅黑 Light" panose="020B0502040204020203" charset="-122"/>
                  </a:endParaRPr>
                </a:p>
              </p:txBody>
            </p:sp>
          </p:grpSp>
          <p:sp>
            <p:nvSpPr>
              <p:cNvPr id="118" name="椭圆 117"/>
              <p:cNvSpPr/>
              <p:nvPr/>
            </p:nvSpPr>
            <p:spPr>
              <a:xfrm>
                <a:off x="9822181" y="3820488"/>
                <a:ext cx="106044" cy="106044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kern="0" dirty="0">
                  <a:solidFill>
                    <a:srgbClr val="FFFFFF"/>
                  </a:solidFill>
                  <a:latin typeface="Arial" panose="020B0604020202020204"/>
                  <a:ea typeface="微软雅黑 Light" panose="020B0502040204020203" charset="-122"/>
                </a:endParaRPr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9901" t="60880"/>
          <a:stretch>
            <a:fillRect/>
          </a:stretch>
        </p:blipFill>
        <p:spPr>
          <a:xfrm>
            <a:off x="0" y="0"/>
            <a:ext cx="2844800" cy="13894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r="9474" b="45797"/>
          <a:stretch>
            <a:fillRect/>
          </a:stretch>
        </p:blipFill>
        <p:spPr>
          <a:xfrm>
            <a:off x="9587055" y="5298277"/>
            <a:ext cx="2604945" cy="155972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046480" y="254635"/>
            <a:ext cx="584644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1">
                <a:solidFill>
                  <a:schemeClr val="bg1"/>
                </a:solidFill>
              </a:rPr>
              <a:t>2025 </a:t>
            </a:r>
            <a:r>
              <a:rPr lang="zh-CN" altLang="en-US" sz="2000" b="1">
                <a:solidFill>
                  <a:schemeClr val="bg1"/>
                </a:solidFill>
              </a:rPr>
              <a:t>睿抗机器人开发者大赛（</a:t>
            </a:r>
            <a:r>
              <a:rPr lang="en-US" altLang="zh-CN" sz="2000" b="1">
                <a:solidFill>
                  <a:schemeClr val="bg1"/>
                </a:solidFill>
              </a:rPr>
              <a:t>RAICOM2025</a:t>
            </a:r>
            <a:r>
              <a:rPr lang="zh-CN" altLang="en-US" sz="2000" b="1">
                <a:solidFill>
                  <a:schemeClr val="bg1"/>
                </a:solidFill>
              </a:rPr>
              <a:t>）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970" y="160020"/>
            <a:ext cx="981710" cy="6242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63010" y="4232275"/>
            <a:ext cx="4667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kern="100" dirty="0" smtClean="0">
                <a:solidFill>
                  <a:schemeClr val="bg1"/>
                </a:solidFill>
                <a:effectLst/>
                <a:latin typeface="+mn-ea"/>
                <a:cs typeface="OPPOSans M" panose="00020600040101010101" pitchFamily="18" charset="-122"/>
              </a:rPr>
              <a:t>  </a:t>
            </a:r>
            <a:r>
              <a:rPr lang="zh-CN" altLang="en-US" sz="2800" kern="100" dirty="0" smtClean="0">
                <a:solidFill>
                  <a:schemeClr val="bg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南京晓庄学院</a:t>
            </a:r>
            <a:r>
              <a:rPr lang="en-US" altLang="zh-CN" sz="2800" kern="100" dirty="0" smtClean="0">
                <a:solidFill>
                  <a:schemeClr val="bg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</a:t>
            </a:r>
            <a:r>
              <a:rPr lang="zh-CN" altLang="en-US" sz="2800" kern="100" dirty="0" smtClean="0">
                <a:solidFill>
                  <a:schemeClr val="bg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程智杨新</a:t>
            </a:r>
            <a:r>
              <a:rPr lang="zh-CN" altLang="en-US" sz="2800" kern="100" dirty="0" smtClean="0">
                <a:solidFill>
                  <a:schemeClr val="bg1"/>
                </a:solidFill>
                <a:effectLst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队</a:t>
            </a:r>
            <a:endParaRPr lang="zh-CN" altLang="en-US" sz="2800" kern="100" dirty="0" smtClean="0">
              <a:solidFill>
                <a:schemeClr val="bg1"/>
              </a:solidFill>
              <a:effectLst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273050" y="29549"/>
            <a:ext cx="2214880" cy="732926"/>
            <a:chOff x="565150" y="86699"/>
            <a:chExt cx="2214880" cy="732926"/>
          </a:xfrm>
        </p:grpSpPr>
        <p:sp>
          <p:nvSpPr>
            <p:cNvPr id="6" name="文本框 5"/>
            <p:cNvSpPr txBox="1"/>
            <p:nvPr/>
          </p:nvSpPr>
          <p:spPr>
            <a:xfrm>
              <a:off x="565150" y="86699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项目背景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-721995" y="5321300"/>
            <a:ext cx="13661390" cy="784860"/>
            <a:chOff x="-1487345" y="851422"/>
            <a:chExt cx="13073380" cy="632571"/>
          </a:xfrm>
        </p:grpSpPr>
        <p:sp>
          <p:nvSpPr>
            <p:cNvPr id="21" name="矩形: 圆角 20"/>
            <p:cNvSpPr/>
            <p:nvPr/>
          </p:nvSpPr>
          <p:spPr>
            <a:xfrm>
              <a:off x="-1487345" y="851422"/>
              <a:ext cx="13073380" cy="63246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084308" y="974251"/>
              <a:ext cx="8532273" cy="509742"/>
            </a:xfrm>
            <a:prstGeom prst="rect">
              <a:avLst/>
            </a:prstGeom>
            <a:ln w="19050"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E419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等线" panose="02010600030101010101" charset="-122"/>
                  <a:cs typeface="+mn-ea"/>
                  <a:sym typeface="+mn-lt"/>
                </a:rPr>
                <a:t>习总书记强调：强国必须强军，军强才能国安！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latin typeface="微软雅黑" panose="020B0503020204020204" pitchFamily="34" charset="-122"/>
                <a:ea typeface="等线" panose="02010600030101010101" charset="-122"/>
                <a:cs typeface="+mn-ea"/>
                <a:sym typeface="+mn-lt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55256" y="187948"/>
            <a:ext cx="2485606" cy="529223"/>
          </a:xfrm>
          <a:prstGeom prst="rect">
            <a:avLst/>
          </a:prstGeom>
        </p:spPr>
      </p:pic>
      <p:grpSp>
        <p:nvGrpSpPr>
          <p:cNvPr id="59" name="组合 3"/>
          <p:cNvGrpSpPr/>
          <p:nvPr/>
        </p:nvGrpSpPr>
        <p:grpSpPr>
          <a:xfrm>
            <a:off x="-157480" y="2283460"/>
            <a:ext cx="6792595" cy="382270"/>
            <a:chOff x="465071" y="3473111"/>
            <a:chExt cx="5287045" cy="658370"/>
          </a:xfrm>
          <a:gradFill>
            <a:gsLst>
              <a:gs pos="50000">
                <a:srgbClr val="1F5FBF"/>
              </a:gs>
              <a:gs pos="0">
                <a:srgbClr val="1486CB"/>
              </a:gs>
              <a:gs pos="100000">
                <a:srgbClr val="2A34B2"/>
              </a:gs>
            </a:gsLst>
            <a:lin ang="5400000" scaled="1"/>
          </a:gradFill>
        </p:grpSpPr>
        <p:sp>
          <p:nvSpPr>
            <p:cNvPr id="60" name="梯形 79"/>
            <p:cNvSpPr/>
            <p:nvPr/>
          </p:nvSpPr>
          <p:spPr>
            <a:xfrm>
              <a:off x="604321" y="3473111"/>
              <a:ext cx="5005410" cy="573303"/>
            </a:xfrm>
            <a:prstGeom prst="trapezoid">
              <a:avLst>
                <a:gd name="adj" fmla="val 8271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Miss Sweetie" panose="02000503000000000000" charset="0"/>
                <a:ea typeface="Oxford Regular" panose="02010600010101010101" charset="-122"/>
              </a:endParaRPr>
            </a:p>
          </p:txBody>
        </p:sp>
        <p:sp>
          <p:nvSpPr>
            <p:cNvPr id="62" name="梯形 80"/>
            <p:cNvSpPr/>
            <p:nvPr/>
          </p:nvSpPr>
          <p:spPr>
            <a:xfrm>
              <a:off x="465071" y="3584425"/>
              <a:ext cx="5287045" cy="547056"/>
            </a:xfrm>
            <a:prstGeom prst="trapezoid">
              <a:avLst>
                <a:gd name="adj" fmla="val 89469"/>
              </a:avLst>
            </a:prstGeom>
            <a:grpFill/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Miss Sweetie" panose="02000503000000000000" charset="0"/>
                <a:ea typeface="Oxford Regular" panose="02010600010101010101" charset="-122"/>
              </a:endParaRPr>
            </a:p>
          </p:txBody>
        </p:sp>
      </p:grpSp>
      <p:pic>
        <p:nvPicPr>
          <p:cNvPr id="63" name="图片 62"/>
          <p:cNvPicPr/>
          <p:nvPr/>
        </p:nvPicPr>
        <p:blipFill>
          <a:blip r:embed="rId3"/>
          <a:srcRect b="7790"/>
          <a:stretch>
            <a:fillRect/>
          </a:stretch>
        </p:blipFill>
        <p:spPr>
          <a:xfrm>
            <a:off x="386080" y="1157605"/>
            <a:ext cx="1579245" cy="1240790"/>
          </a:xfrm>
          <a:prstGeom prst="rect">
            <a:avLst/>
          </a:prstGeom>
          <a:ln w="38100">
            <a:solidFill>
              <a:srgbClr val="023AAA"/>
            </a:solidFill>
          </a:ln>
        </p:spPr>
      </p:pic>
      <p:sp>
        <p:nvSpPr>
          <p:cNvPr id="64" name="文本框 63"/>
          <p:cNvSpPr txBox="1"/>
          <p:nvPr/>
        </p:nvSpPr>
        <p:spPr>
          <a:xfrm>
            <a:off x="496570" y="2864485"/>
            <a:ext cx="6026150" cy="18999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b="1"/>
              <a:t>当今世界局部</a:t>
            </a:r>
            <a:r>
              <a:rPr lang="zh-CN" altLang="en-US" sz="4000"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</a:rPr>
              <a:t>冲突不断</a:t>
            </a:r>
            <a:r>
              <a:rPr lang="zh-CN" altLang="en-US" sz="3200" b="1"/>
              <a:t>，</a:t>
            </a:r>
            <a:r>
              <a:rPr lang="zh-CN" altLang="en-US" sz="4000"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新式武器</a:t>
            </a:r>
            <a:r>
              <a:rPr lang="zh-CN" altLang="en-US" sz="3200" b="1">
                <a:sym typeface="+mn-ea"/>
              </a:rPr>
              <a:t>投入实战，现代</a:t>
            </a:r>
            <a:endParaRPr lang="zh-CN" altLang="en-US" sz="3200" b="1">
              <a:sym typeface="+mn-ea"/>
            </a:endParaRPr>
          </a:p>
          <a:p>
            <a:r>
              <a:rPr lang="zh-CN" altLang="en-US" sz="3200" b="1">
                <a:sym typeface="+mn-ea"/>
              </a:rPr>
              <a:t> </a:t>
            </a:r>
            <a:r>
              <a:rPr lang="en-US" altLang="zh-CN" sz="3200" b="1">
                <a:sym typeface="+mn-ea"/>
              </a:rPr>
              <a:t> </a:t>
            </a:r>
            <a:r>
              <a:rPr lang="zh-CN" altLang="en-US" sz="3200" b="1">
                <a:sym typeface="+mn-ea"/>
              </a:rPr>
              <a:t>战争逐渐</a:t>
            </a:r>
            <a:r>
              <a:rPr lang="zh-CN" altLang="en-US" sz="4000" b="1">
                <a:gradFill>
                  <a:gsLst>
                    <a:gs pos="50000">
                      <a:srgbClr val="1F5FBF"/>
                    </a:gs>
                    <a:gs pos="0">
                      <a:srgbClr val="1486CB"/>
                    </a:gs>
                    <a:gs pos="100000">
                      <a:srgbClr val="2A34B2"/>
                    </a:gs>
                  </a:gsLst>
                  <a:lin ang="5400000" scaled="1"/>
                </a:gradFill>
                <a:sym typeface="+mn-ea"/>
              </a:rPr>
              <a:t>智能化</a:t>
            </a:r>
            <a:endParaRPr lang="zh-CN" altLang="en-US" sz="4000" b="1">
              <a:gradFill>
                <a:gsLst>
                  <a:gs pos="50000">
                    <a:srgbClr val="1F5FBF"/>
                  </a:gs>
                  <a:gs pos="0">
                    <a:srgbClr val="1486CB"/>
                  </a:gs>
                  <a:gs pos="100000">
                    <a:srgbClr val="2A34B2"/>
                  </a:gs>
                </a:gsLst>
                <a:lin ang="5400000" scaled="1"/>
              </a:gradFill>
              <a:sym typeface="+mn-ea"/>
            </a:endParaRPr>
          </a:p>
          <a:p>
            <a:endParaRPr lang="en-US" altLang="zh-CN" sz="3200" dirty="0">
              <a:gradFill flip="none" rotWithShape="1">
                <a:gsLst>
                  <a:gs pos="0">
                    <a:prstClr val="white"/>
                  </a:gs>
                  <a:gs pos="99000">
                    <a:srgbClr val="FFA833">
                      <a:lumMod val="60000"/>
                      <a:lumOff val="40000"/>
                    </a:srgbClr>
                  </a:gs>
                </a:gsLst>
                <a:lin ang="2700000" scaled="1"/>
                <a:tileRect/>
              </a:gradFill>
              <a:latin typeface="微软雅黑 Bold" panose="020B0703020204020201" charset="-122"/>
              <a:ea typeface="微软雅黑 Bold" panose="020B0703020204020201" charset="-122"/>
              <a:cs typeface="+mn-ea"/>
            </a:endParaRPr>
          </a:p>
          <a:p>
            <a:endParaRPr lang="en-US" altLang="zh-CN" sz="3200" b="1" dirty="0">
              <a:gradFill flip="none" rotWithShape="1">
                <a:gsLst>
                  <a:gs pos="0">
                    <a:prstClr val="white"/>
                  </a:gs>
                  <a:gs pos="99000">
                    <a:srgbClr val="FFA833">
                      <a:lumMod val="60000"/>
                      <a:lumOff val="40000"/>
                    </a:srgbClr>
                  </a:gs>
                </a:gsLst>
                <a:lin ang="2700000" scaled="1"/>
                <a:tileRect/>
              </a:gradFill>
              <a:latin typeface="微软雅黑 Bold" panose="020B0703020204020201" charset="-122"/>
              <a:ea typeface="微软雅黑 Bold" panose="020B0703020204020201" charset="-122"/>
              <a:cs typeface="+mn-ea"/>
            </a:endParaRPr>
          </a:p>
        </p:txBody>
      </p:sp>
      <p:pic>
        <p:nvPicPr>
          <p:cNvPr id="65" name="图片 64"/>
          <p:cNvPicPr/>
          <p:nvPr/>
        </p:nvPicPr>
        <p:blipFill>
          <a:blip r:embed="rId4"/>
          <a:stretch>
            <a:fillRect/>
          </a:stretch>
        </p:blipFill>
        <p:spPr>
          <a:xfrm>
            <a:off x="2565400" y="1157605"/>
            <a:ext cx="1530350" cy="1241425"/>
          </a:xfrm>
          <a:prstGeom prst="rect">
            <a:avLst/>
          </a:prstGeom>
          <a:ln w="38100">
            <a:solidFill>
              <a:srgbClr val="023AAA"/>
            </a:solidFill>
          </a:ln>
        </p:spPr>
      </p:pic>
      <p:pic>
        <p:nvPicPr>
          <p:cNvPr id="67" name="图片 66"/>
          <p:cNvPicPr/>
          <p:nvPr/>
        </p:nvPicPr>
        <p:blipFill>
          <a:blip r:embed="rId5"/>
          <a:stretch>
            <a:fillRect/>
          </a:stretch>
        </p:blipFill>
        <p:spPr>
          <a:xfrm>
            <a:off x="4553585" y="1155700"/>
            <a:ext cx="1464310" cy="1242060"/>
          </a:xfrm>
          <a:prstGeom prst="rect">
            <a:avLst/>
          </a:prstGeom>
          <a:ln w="38100">
            <a:solidFill>
              <a:srgbClr val="023AAA"/>
            </a:solidFill>
          </a:ln>
        </p:spPr>
      </p:pic>
      <p:grpSp>
        <p:nvGrpSpPr>
          <p:cNvPr id="72" name="组合 71"/>
          <p:cNvGrpSpPr/>
          <p:nvPr/>
        </p:nvGrpSpPr>
        <p:grpSpPr>
          <a:xfrm rot="5400000" flipH="1">
            <a:off x="2178685" y="1571625"/>
            <a:ext cx="195580" cy="394970"/>
            <a:chOff x="1863001" y="3959373"/>
            <a:chExt cx="191008" cy="371760"/>
          </a:xfrm>
          <a:solidFill>
            <a:srgbClr val="024BDC"/>
          </a:solidFill>
        </p:grpSpPr>
        <p:sp>
          <p:nvSpPr>
            <p:cNvPr id="73" name="Freeform 5"/>
            <p:cNvSpPr/>
            <p:nvPr>
              <p:custDataLst>
                <p:tags r:id="rId6"/>
              </p:custDataLst>
            </p:nvPr>
          </p:nvSpPr>
          <p:spPr bwMode="auto">
            <a:xfrm rot="16200000">
              <a:off x="1860313" y="3962061"/>
              <a:ext cx="196383" cy="191007"/>
            </a:xfrm>
            <a:custGeom>
              <a:avLst/>
              <a:gdLst>
                <a:gd name="T0" fmla="*/ 3 w 168"/>
                <a:gd name="T1" fmla="*/ 153 h 162"/>
                <a:gd name="T2" fmla="*/ 78 w 168"/>
                <a:gd name="T3" fmla="*/ 87 h 162"/>
                <a:gd name="T4" fmla="*/ 78 w 168"/>
                <a:gd name="T5" fmla="*/ 75 h 162"/>
                <a:gd name="T6" fmla="*/ 3 w 168"/>
                <a:gd name="T7" fmla="*/ 9 h 162"/>
                <a:gd name="T8" fmla="*/ 6 w 168"/>
                <a:gd name="T9" fmla="*/ 0 h 162"/>
                <a:gd name="T10" fmla="*/ 73 w 168"/>
                <a:gd name="T11" fmla="*/ 0 h 162"/>
                <a:gd name="T12" fmla="*/ 83 w 168"/>
                <a:gd name="T13" fmla="*/ 4 h 162"/>
                <a:gd name="T14" fmla="*/ 164 w 168"/>
                <a:gd name="T15" fmla="*/ 75 h 162"/>
                <a:gd name="T16" fmla="*/ 164 w 168"/>
                <a:gd name="T17" fmla="*/ 87 h 162"/>
                <a:gd name="T18" fmla="*/ 83 w 168"/>
                <a:gd name="T19" fmla="*/ 158 h 162"/>
                <a:gd name="T20" fmla="*/ 73 w 168"/>
                <a:gd name="T21" fmla="*/ 162 h 162"/>
                <a:gd name="T22" fmla="*/ 6 w 168"/>
                <a:gd name="T23" fmla="*/ 162 h 162"/>
                <a:gd name="T24" fmla="*/ 3 w 168"/>
                <a:gd name="T25" fmla="*/ 15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162">
                  <a:moveTo>
                    <a:pt x="3" y="153"/>
                  </a:moveTo>
                  <a:cubicBezTo>
                    <a:pt x="78" y="87"/>
                    <a:pt x="78" y="87"/>
                    <a:pt x="78" y="87"/>
                  </a:cubicBezTo>
                  <a:cubicBezTo>
                    <a:pt x="82" y="84"/>
                    <a:pt x="82" y="78"/>
                    <a:pt x="78" y="7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6"/>
                    <a:pt x="2" y="0"/>
                    <a:pt x="6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7" y="0"/>
                    <a:pt x="81" y="2"/>
                    <a:pt x="83" y="4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68" y="78"/>
                    <a:pt x="168" y="84"/>
                    <a:pt x="164" y="87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1" y="160"/>
                    <a:pt x="77" y="162"/>
                    <a:pt x="73" y="162"/>
                  </a:cubicBezTo>
                  <a:cubicBezTo>
                    <a:pt x="6" y="162"/>
                    <a:pt x="6" y="162"/>
                    <a:pt x="6" y="162"/>
                  </a:cubicBezTo>
                  <a:cubicBezTo>
                    <a:pt x="2" y="162"/>
                    <a:pt x="0" y="156"/>
                    <a:pt x="3" y="153"/>
                  </a:cubicBezTo>
                  <a:close/>
                </a:path>
              </a:pathLst>
            </a:custGeom>
            <a:grpFill/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2000" sy="102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turday Sans Regular" panose="02010600010101010101" charset="-122"/>
                <a:ea typeface="Oxford Regular" panose="02010600010101010101" charset="-122"/>
                <a:cs typeface="+mn-cs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 rot="10800000">
              <a:off x="1863002" y="4102019"/>
              <a:ext cx="191007" cy="229114"/>
              <a:chOff x="5362659" y="3928314"/>
              <a:chExt cx="333290" cy="399781"/>
            </a:xfrm>
            <a:grpFill/>
            <a:effectLst>
              <a:outerShdw blurRad="152400" sx="102000" sy="102000" algn="ctr" rotWithShape="0">
                <a:srgbClr val="00FFFF"/>
              </a:outerShdw>
            </a:effectLst>
          </p:grpSpPr>
          <p:sp>
            <p:nvSpPr>
              <p:cNvPr id="75" name="Freeform 6"/>
              <p:cNvSpPr/>
              <p:nvPr>
                <p:custDataLst>
                  <p:tags r:id="rId7"/>
                </p:custDataLst>
              </p:nvPr>
            </p:nvSpPr>
            <p:spPr bwMode="auto">
              <a:xfrm rot="5400000">
                <a:off x="5655033" y="4142269"/>
                <a:ext cx="40916" cy="40915"/>
              </a:xfrm>
              <a:custGeom>
                <a:avLst/>
                <a:gdLst>
                  <a:gd name="T0" fmla="*/ 4 w 20"/>
                  <a:gd name="T1" fmla="*/ 3 h 20"/>
                  <a:gd name="T2" fmla="*/ 4 w 20"/>
                  <a:gd name="T3" fmla="*/ 16 h 20"/>
                  <a:gd name="T4" fmla="*/ 16 w 20"/>
                  <a:gd name="T5" fmla="*/ 16 h 20"/>
                  <a:gd name="T6" fmla="*/ 16 w 20"/>
                  <a:gd name="T7" fmla="*/ 3 h 20"/>
                  <a:gd name="T8" fmla="*/ 4 w 2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3"/>
                    </a:moveTo>
                    <a:cubicBezTo>
                      <a:pt x="0" y="7"/>
                      <a:pt x="0" y="13"/>
                      <a:pt x="4" y="16"/>
                    </a:cubicBezTo>
                    <a:cubicBezTo>
                      <a:pt x="7" y="20"/>
                      <a:pt x="13" y="20"/>
                      <a:pt x="16" y="16"/>
                    </a:cubicBezTo>
                    <a:cubicBezTo>
                      <a:pt x="20" y="13"/>
                      <a:pt x="20" y="7"/>
                      <a:pt x="16" y="3"/>
                    </a:cubicBezTo>
                    <a:cubicBezTo>
                      <a:pt x="13" y="0"/>
                      <a:pt x="7" y="0"/>
                      <a:pt x="4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76" name="Freeform 7"/>
              <p:cNvSpPr/>
              <p:nvPr>
                <p:custDataLst>
                  <p:tags r:id="rId8"/>
                </p:custDataLst>
              </p:nvPr>
            </p:nvSpPr>
            <p:spPr bwMode="auto">
              <a:xfrm rot="5400000">
                <a:off x="5608151" y="4190856"/>
                <a:ext cx="39211" cy="39211"/>
              </a:xfrm>
              <a:custGeom>
                <a:avLst/>
                <a:gdLst>
                  <a:gd name="T0" fmla="*/ 3 w 19"/>
                  <a:gd name="T1" fmla="*/ 3 h 19"/>
                  <a:gd name="T2" fmla="*/ 3 w 19"/>
                  <a:gd name="T3" fmla="*/ 16 h 19"/>
                  <a:gd name="T4" fmla="*/ 16 w 19"/>
                  <a:gd name="T5" fmla="*/ 16 h 19"/>
                  <a:gd name="T6" fmla="*/ 16 w 19"/>
                  <a:gd name="T7" fmla="*/ 3 h 19"/>
                  <a:gd name="T8" fmla="*/ 3 w 19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3" y="3"/>
                    </a:moveTo>
                    <a:cubicBezTo>
                      <a:pt x="0" y="7"/>
                      <a:pt x="0" y="12"/>
                      <a:pt x="3" y="16"/>
                    </a:cubicBezTo>
                    <a:cubicBezTo>
                      <a:pt x="7" y="19"/>
                      <a:pt x="12" y="19"/>
                      <a:pt x="16" y="16"/>
                    </a:cubicBezTo>
                    <a:cubicBezTo>
                      <a:pt x="19" y="12"/>
                      <a:pt x="19" y="7"/>
                      <a:pt x="16" y="3"/>
                    </a:cubicBezTo>
                    <a:cubicBezTo>
                      <a:pt x="12" y="0"/>
                      <a:pt x="7" y="0"/>
                      <a:pt x="3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77" name="Freeform 8"/>
              <p:cNvSpPr/>
              <p:nvPr>
                <p:custDataLst>
                  <p:tags r:id="rId9"/>
                </p:custDataLst>
              </p:nvPr>
            </p:nvSpPr>
            <p:spPr bwMode="auto">
              <a:xfrm rot="5400000">
                <a:off x="5559990" y="4239018"/>
                <a:ext cx="38359" cy="40915"/>
              </a:xfrm>
              <a:custGeom>
                <a:avLst/>
                <a:gdLst>
                  <a:gd name="T0" fmla="*/ 3 w 19"/>
                  <a:gd name="T1" fmla="*/ 4 h 20"/>
                  <a:gd name="T2" fmla="*/ 3 w 19"/>
                  <a:gd name="T3" fmla="*/ 17 h 20"/>
                  <a:gd name="T4" fmla="*/ 16 w 19"/>
                  <a:gd name="T5" fmla="*/ 17 h 20"/>
                  <a:gd name="T6" fmla="*/ 16 w 19"/>
                  <a:gd name="T7" fmla="*/ 4 h 20"/>
                  <a:gd name="T8" fmla="*/ 3 w 19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4"/>
                    </a:moveTo>
                    <a:cubicBezTo>
                      <a:pt x="0" y="7"/>
                      <a:pt x="0" y="13"/>
                      <a:pt x="3" y="17"/>
                    </a:cubicBezTo>
                    <a:cubicBezTo>
                      <a:pt x="7" y="20"/>
                      <a:pt x="12" y="20"/>
                      <a:pt x="16" y="17"/>
                    </a:cubicBezTo>
                    <a:cubicBezTo>
                      <a:pt x="19" y="13"/>
                      <a:pt x="19" y="7"/>
                      <a:pt x="16" y="4"/>
                    </a:cubicBezTo>
                    <a:cubicBezTo>
                      <a:pt x="12" y="0"/>
                      <a:pt x="7" y="0"/>
                      <a:pt x="3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78" name="Freeform 9"/>
              <p:cNvSpPr/>
              <p:nvPr>
                <p:custDataLst>
                  <p:tags r:id="rId10"/>
                </p:custDataLst>
              </p:nvPr>
            </p:nvSpPr>
            <p:spPr bwMode="auto">
              <a:xfrm rot="5400000">
                <a:off x="5509273" y="4287179"/>
                <a:ext cx="40916" cy="40915"/>
              </a:xfrm>
              <a:custGeom>
                <a:avLst/>
                <a:gdLst>
                  <a:gd name="T0" fmla="*/ 4 w 20"/>
                  <a:gd name="T1" fmla="*/ 4 h 20"/>
                  <a:gd name="T2" fmla="*/ 4 w 20"/>
                  <a:gd name="T3" fmla="*/ 16 h 20"/>
                  <a:gd name="T4" fmla="*/ 16 w 20"/>
                  <a:gd name="T5" fmla="*/ 16 h 20"/>
                  <a:gd name="T6" fmla="*/ 16 w 20"/>
                  <a:gd name="T7" fmla="*/ 4 h 20"/>
                  <a:gd name="T8" fmla="*/ 4 w 20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4"/>
                    </a:moveTo>
                    <a:cubicBezTo>
                      <a:pt x="0" y="7"/>
                      <a:pt x="0" y="13"/>
                      <a:pt x="4" y="16"/>
                    </a:cubicBezTo>
                    <a:cubicBezTo>
                      <a:pt x="7" y="20"/>
                      <a:pt x="13" y="20"/>
                      <a:pt x="16" y="16"/>
                    </a:cubicBezTo>
                    <a:cubicBezTo>
                      <a:pt x="20" y="13"/>
                      <a:pt x="20" y="7"/>
                      <a:pt x="16" y="4"/>
                    </a:cubicBezTo>
                    <a:cubicBezTo>
                      <a:pt x="13" y="0"/>
                      <a:pt x="7" y="0"/>
                      <a:pt x="4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79" name="Freeform 10"/>
              <p:cNvSpPr/>
              <p:nvPr>
                <p:custDataLst>
                  <p:tags r:id="rId11"/>
                </p:custDataLst>
              </p:nvPr>
            </p:nvSpPr>
            <p:spPr bwMode="auto">
              <a:xfrm rot="5400000">
                <a:off x="5363085" y="4141843"/>
                <a:ext cx="40916" cy="41768"/>
              </a:xfrm>
              <a:custGeom>
                <a:avLst/>
                <a:gdLst>
                  <a:gd name="T0" fmla="*/ 4 w 20"/>
                  <a:gd name="T1" fmla="*/ 17 h 20"/>
                  <a:gd name="T2" fmla="*/ 4 w 20"/>
                  <a:gd name="T3" fmla="*/ 4 h 20"/>
                  <a:gd name="T4" fmla="*/ 16 w 20"/>
                  <a:gd name="T5" fmla="*/ 4 h 20"/>
                  <a:gd name="T6" fmla="*/ 16 w 20"/>
                  <a:gd name="T7" fmla="*/ 17 h 20"/>
                  <a:gd name="T8" fmla="*/ 4 w 20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17"/>
                    </a:moveTo>
                    <a:cubicBezTo>
                      <a:pt x="0" y="13"/>
                      <a:pt x="0" y="7"/>
                      <a:pt x="4" y="4"/>
                    </a:cubicBezTo>
                    <a:cubicBezTo>
                      <a:pt x="7" y="0"/>
                      <a:pt x="13" y="0"/>
                      <a:pt x="16" y="4"/>
                    </a:cubicBezTo>
                    <a:cubicBezTo>
                      <a:pt x="20" y="7"/>
                      <a:pt x="20" y="13"/>
                      <a:pt x="16" y="17"/>
                    </a:cubicBezTo>
                    <a:cubicBezTo>
                      <a:pt x="13" y="20"/>
                      <a:pt x="7" y="20"/>
                      <a:pt x="4" y="17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80" name="Freeform 11"/>
              <p:cNvSpPr/>
              <p:nvPr>
                <p:custDataLst>
                  <p:tags r:id="rId12"/>
                </p:custDataLst>
              </p:nvPr>
            </p:nvSpPr>
            <p:spPr bwMode="auto">
              <a:xfrm rot="5400000">
                <a:off x="5412098" y="4190856"/>
                <a:ext cx="39211" cy="39211"/>
              </a:xfrm>
              <a:custGeom>
                <a:avLst/>
                <a:gdLst>
                  <a:gd name="T0" fmla="*/ 3 w 19"/>
                  <a:gd name="T1" fmla="*/ 16 h 19"/>
                  <a:gd name="T2" fmla="*/ 3 w 19"/>
                  <a:gd name="T3" fmla="*/ 3 h 19"/>
                  <a:gd name="T4" fmla="*/ 16 w 19"/>
                  <a:gd name="T5" fmla="*/ 3 h 19"/>
                  <a:gd name="T6" fmla="*/ 16 w 19"/>
                  <a:gd name="T7" fmla="*/ 16 h 19"/>
                  <a:gd name="T8" fmla="*/ 3 w 19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3" y="16"/>
                    </a:moveTo>
                    <a:cubicBezTo>
                      <a:pt x="0" y="12"/>
                      <a:pt x="0" y="7"/>
                      <a:pt x="3" y="3"/>
                    </a:cubicBezTo>
                    <a:cubicBezTo>
                      <a:pt x="7" y="0"/>
                      <a:pt x="12" y="0"/>
                      <a:pt x="16" y="3"/>
                    </a:cubicBezTo>
                    <a:cubicBezTo>
                      <a:pt x="19" y="7"/>
                      <a:pt x="19" y="12"/>
                      <a:pt x="16" y="16"/>
                    </a:cubicBezTo>
                    <a:cubicBezTo>
                      <a:pt x="12" y="19"/>
                      <a:pt x="7" y="19"/>
                      <a:pt x="3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81" name="Freeform 12"/>
              <p:cNvSpPr/>
              <p:nvPr>
                <p:custDataLst>
                  <p:tags r:id="rId13"/>
                </p:custDataLst>
              </p:nvPr>
            </p:nvSpPr>
            <p:spPr bwMode="auto">
              <a:xfrm rot="5400000">
                <a:off x="5461112" y="4239018"/>
                <a:ext cx="38359" cy="40915"/>
              </a:xfrm>
              <a:custGeom>
                <a:avLst/>
                <a:gdLst>
                  <a:gd name="T0" fmla="*/ 3 w 19"/>
                  <a:gd name="T1" fmla="*/ 16 h 20"/>
                  <a:gd name="T2" fmla="*/ 3 w 19"/>
                  <a:gd name="T3" fmla="*/ 3 h 20"/>
                  <a:gd name="T4" fmla="*/ 16 w 19"/>
                  <a:gd name="T5" fmla="*/ 3 h 20"/>
                  <a:gd name="T6" fmla="*/ 16 w 19"/>
                  <a:gd name="T7" fmla="*/ 16 h 20"/>
                  <a:gd name="T8" fmla="*/ 3 w 19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16"/>
                    </a:moveTo>
                    <a:cubicBezTo>
                      <a:pt x="0" y="13"/>
                      <a:pt x="0" y="7"/>
                      <a:pt x="3" y="3"/>
                    </a:cubicBezTo>
                    <a:cubicBezTo>
                      <a:pt x="7" y="0"/>
                      <a:pt x="12" y="0"/>
                      <a:pt x="16" y="3"/>
                    </a:cubicBezTo>
                    <a:cubicBezTo>
                      <a:pt x="19" y="7"/>
                      <a:pt x="19" y="13"/>
                      <a:pt x="16" y="16"/>
                    </a:cubicBezTo>
                    <a:cubicBezTo>
                      <a:pt x="12" y="20"/>
                      <a:pt x="7" y="20"/>
                      <a:pt x="3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82" name="Freeform 13"/>
              <p:cNvSpPr/>
              <p:nvPr>
                <p:custDataLst>
                  <p:tags r:id="rId14"/>
                </p:custDataLst>
              </p:nvPr>
            </p:nvSpPr>
            <p:spPr bwMode="auto">
              <a:xfrm rot="5400000">
                <a:off x="5509273" y="4287179"/>
                <a:ext cx="40916" cy="40915"/>
              </a:xfrm>
              <a:custGeom>
                <a:avLst/>
                <a:gdLst>
                  <a:gd name="T0" fmla="*/ 4 w 20"/>
                  <a:gd name="T1" fmla="*/ 16 h 20"/>
                  <a:gd name="T2" fmla="*/ 4 w 20"/>
                  <a:gd name="T3" fmla="*/ 4 h 20"/>
                  <a:gd name="T4" fmla="*/ 16 w 20"/>
                  <a:gd name="T5" fmla="*/ 4 h 20"/>
                  <a:gd name="T6" fmla="*/ 16 w 20"/>
                  <a:gd name="T7" fmla="*/ 16 h 20"/>
                  <a:gd name="T8" fmla="*/ 4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16"/>
                    </a:moveTo>
                    <a:cubicBezTo>
                      <a:pt x="0" y="13"/>
                      <a:pt x="0" y="7"/>
                      <a:pt x="4" y="4"/>
                    </a:cubicBezTo>
                    <a:cubicBezTo>
                      <a:pt x="7" y="0"/>
                      <a:pt x="13" y="0"/>
                      <a:pt x="16" y="4"/>
                    </a:cubicBezTo>
                    <a:cubicBezTo>
                      <a:pt x="20" y="7"/>
                      <a:pt x="20" y="13"/>
                      <a:pt x="16" y="16"/>
                    </a:cubicBezTo>
                    <a:cubicBezTo>
                      <a:pt x="13" y="20"/>
                      <a:pt x="7" y="20"/>
                      <a:pt x="4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83" name="Freeform 14"/>
              <p:cNvSpPr/>
              <p:nvPr>
                <p:custDataLst>
                  <p:tags r:id="rId15"/>
                </p:custDataLst>
              </p:nvPr>
            </p:nvSpPr>
            <p:spPr bwMode="auto">
              <a:xfrm rot="5400000">
                <a:off x="5656312" y="4035292"/>
                <a:ext cx="38359" cy="40915"/>
              </a:xfrm>
              <a:custGeom>
                <a:avLst/>
                <a:gdLst>
                  <a:gd name="T0" fmla="*/ 3 w 19"/>
                  <a:gd name="T1" fmla="*/ 3 h 20"/>
                  <a:gd name="T2" fmla="*/ 3 w 19"/>
                  <a:gd name="T3" fmla="*/ 16 h 20"/>
                  <a:gd name="T4" fmla="*/ 16 w 19"/>
                  <a:gd name="T5" fmla="*/ 16 h 20"/>
                  <a:gd name="T6" fmla="*/ 16 w 19"/>
                  <a:gd name="T7" fmla="*/ 3 h 20"/>
                  <a:gd name="T8" fmla="*/ 3 w 19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3"/>
                    </a:moveTo>
                    <a:cubicBezTo>
                      <a:pt x="0" y="7"/>
                      <a:pt x="0" y="13"/>
                      <a:pt x="3" y="16"/>
                    </a:cubicBezTo>
                    <a:cubicBezTo>
                      <a:pt x="7" y="20"/>
                      <a:pt x="12" y="20"/>
                      <a:pt x="16" y="16"/>
                    </a:cubicBezTo>
                    <a:cubicBezTo>
                      <a:pt x="19" y="13"/>
                      <a:pt x="19" y="7"/>
                      <a:pt x="16" y="3"/>
                    </a:cubicBezTo>
                    <a:cubicBezTo>
                      <a:pt x="12" y="0"/>
                      <a:pt x="7" y="0"/>
                      <a:pt x="3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84" name="Freeform 15"/>
              <p:cNvSpPr/>
              <p:nvPr>
                <p:custDataLst>
                  <p:tags r:id="rId16"/>
                </p:custDataLst>
              </p:nvPr>
            </p:nvSpPr>
            <p:spPr bwMode="auto">
              <a:xfrm rot="5400000">
                <a:off x="5607725" y="4083879"/>
                <a:ext cx="40064" cy="39211"/>
              </a:xfrm>
              <a:custGeom>
                <a:avLst/>
                <a:gdLst>
                  <a:gd name="T0" fmla="*/ 4 w 20"/>
                  <a:gd name="T1" fmla="*/ 3 h 19"/>
                  <a:gd name="T2" fmla="*/ 4 w 20"/>
                  <a:gd name="T3" fmla="*/ 16 h 19"/>
                  <a:gd name="T4" fmla="*/ 17 w 20"/>
                  <a:gd name="T5" fmla="*/ 16 h 19"/>
                  <a:gd name="T6" fmla="*/ 17 w 20"/>
                  <a:gd name="T7" fmla="*/ 3 h 19"/>
                  <a:gd name="T8" fmla="*/ 4 w 20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4" y="3"/>
                    </a:moveTo>
                    <a:cubicBezTo>
                      <a:pt x="0" y="7"/>
                      <a:pt x="0" y="12"/>
                      <a:pt x="4" y="16"/>
                    </a:cubicBezTo>
                    <a:cubicBezTo>
                      <a:pt x="7" y="19"/>
                      <a:pt x="13" y="19"/>
                      <a:pt x="17" y="16"/>
                    </a:cubicBezTo>
                    <a:cubicBezTo>
                      <a:pt x="20" y="12"/>
                      <a:pt x="20" y="7"/>
                      <a:pt x="17" y="3"/>
                    </a:cubicBezTo>
                    <a:cubicBezTo>
                      <a:pt x="13" y="0"/>
                      <a:pt x="7" y="0"/>
                      <a:pt x="4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85" name="Freeform 16"/>
              <p:cNvSpPr/>
              <p:nvPr>
                <p:custDataLst>
                  <p:tags r:id="rId17"/>
                </p:custDataLst>
              </p:nvPr>
            </p:nvSpPr>
            <p:spPr bwMode="auto">
              <a:xfrm rot="5400000">
                <a:off x="5558712" y="4132040"/>
                <a:ext cx="40916" cy="40915"/>
              </a:xfrm>
              <a:custGeom>
                <a:avLst/>
                <a:gdLst>
                  <a:gd name="T0" fmla="*/ 4 w 20"/>
                  <a:gd name="T1" fmla="*/ 4 h 20"/>
                  <a:gd name="T2" fmla="*/ 4 w 20"/>
                  <a:gd name="T3" fmla="*/ 17 h 20"/>
                  <a:gd name="T4" fmla="*/ 16 w 20"/>
                  <a:gd name="T5" fmla="*/ 17 h 20"/>
                  <a:gd name="T6" fmla="*/ 16 w 20"/>
                  <a:gd name="T7" fmla="*/ 4 h 20"/>
                  <a:gd name="T8" fmla="*/ 4 w 20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4"/>
                    </a:moveTo>
                    <a:cubicBezTo>
                      <a:pt x="0" y="7"/>
                      <a:pt x="0" y="13"/>
                      <a:pt x="4" y="17"/>
                    </a:cubicBezTo>
                    <a:cubicBezTo>
                      <a:pt x="7" y="20"/>
                      <a:pt x="13" y="20"/>
                      <a:pt x="16" y="17"/>
                    </a:cubicBezTo>
                    <a:cubicBezTo>
                      <a:pt x="20" y="13"/>
                      <a:pt x="20" y="7"/>
                      <a:pt x="16" y="4"/>
                    </a:cubicBezTo>
                    <a:cubicBezTo>
                      <a:pt x="13" y="0"/>
                      <a:pt x="7" y="0"/>
                      <a:pt x="4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86" name="Freeform 17"/>
              <p:cNvSpPr/>
              <p:nvPr>
                <p:custDataLst>
                  <p:tags r:id="rId18"/>
                </p:custDataLst>
              </p:nvPr>
            </p:nvSpPr>
            <p:spPr bwMode="auto">
              <a:xfrm rot="5400000">
                <a:off x="5509273" y="4180627"/>
                <a:ext cx="40916" cy="40915"/>
              </a:xfrm>
              <a:custGeom>
                <a:avLst/>
                <a:gdLst>
                  <a:gd name="T0" fmla="*/ 3 w 20"/>
                  <a:gd name="T1" fmla="*/ 4 h 20"/>
                  <a:gd name="T2" fmla="*/ 3 w 20"/>
                  <a:gd name="T3" fmla="*/ 16 h 20"/>
                  <a:gd name="T4" fmla="*/ 16 w 20"/>
                  <a:gd name="T5" fmla="*/ 16 h 20"/>
                  <a:gd name="T6" fmla="*/ 16 w 20"/>
                  <a:gd name="T7" fmla="*/ 4 h 20"/>
                  <a:gd name="T8" fmla="*/ 3 w 20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3" y="4"/>
                    </a:moveTo>
                    <a:cubicBezTo>
                      <a:pt x="0" y="7"/>
                      <a:pt x="0" y="13"/>
                      <a:pt x="3" y="16"/>
                    </a:cubicBezTo>
                    <a:cubicBezTo>
                      <a:pt x="7" y="20"/>
                      <a:pt x="13" y="20"/>
                      <a:pt x="16" y="16"/>
                    </a:cubicBezTo>
                    <a:cubicBezTo>
                      <a:pt x="20" y="13"/>
                      <a:pt x="20" y="7"/>
                      <a:pt x="16" y="4"/>
                    </a:cubicBezTo>
                    <a:cubicBezTo>
                      <a:pt x="13" y="0"/>
                      <a:pt x="7" y="0"/>
                      <a:pt x="3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87" name="Freeform 18"/>
              <p:cNvSpPr/>
              <p:nvPr>
                <p:custDataLst>
                  <p:tags r:id="rId19"/>
                </p:custDataLst>
              </p:nvPr>
            </p:nvSpPr>
            <p:spPr bwMode="auto">
              <a:xfrm rot="5400000">
                <a:off x="5364363" y="4034866"/>
                <a:ext cx="38359" cy="41768"/>
              </a:xfrm>
              <a:custGeom>
                <a:avLst/>
                <a:gdLst>
                  <a:gd name="T0" fmla="*/ 3 w 19"/>
                  <a:gd name="T1" fmla="*/ 17 h 20"/>
                  <a:gd name="T2" fmla="*/ 3 w 19"/>
                  <a:gd name="T3" fmla="*/ 4 h 20"/>
                  <a:gd name="T4" fmla="*/ 16 w 19"/>
                  <a:gd name="T5" fmla="*/ 4 h 20"/>
                  <a:gd name="T6" fmla="*/ 16 w 19"/>
                  <a:gd name="T7" fmla="*/ 17 h 20"/>
                  <a:gd name="T8" fmla="*/ 3 w 19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17"/>
                    </a:moveTo>
                    <a:cubicBezTo>
                      <a:pt x="0" y="13"/>
                      <a:pt x="0" y="7"/>
                      <a:pt x="3" y="4"/>
                    </a:cubicBezTo>
                    <a:cubicBezTo>
                      <a:pt x="7" y="0"/>
                      <a:pt x="12" y="0"/>
                      <a:pt x="16" y="4"/>
                    </a:cubicBezTo>
                    <a:cubicBezTo>
                      <a:pt x="19" y="7"/>
                      <a:pt x="19" y="13"/>
                      <a:pt x="16" y="17"/>
                    </a:cubicBezTo>
                    <a:cubicBezTo>
                      <a:pt x="12" y="20"/>
                      <a:pt x="7" y="20"/>
                      <a:pt x="3" y="17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88" name="Freeform 19"/>
              <p:cNvSpPr/>
              <p:nvPr>
                <p:custDataLst>
                  <p:tags r:id="rId20"/>
                </p:custDataLst>
              </p:nvPr>
            </p:nvSpPr>
            <p:spPr bwMode="auto">
              <a:xfrm rot="5400000">
                <a:off x="5411672" y="4083879"/>
                <a:ext cx="40064" cy="39211"/>
              </a:xfrm>
              <a:custGeom>
                <a:avLst/>
                <a:gdLst>
                  <a:gd name="T0" fmla="*/ 4 w 20"/>
                  <a:gd name="T1" fmla="*/ 16 h 19"/>
                  <a:gd name="T2" fmla="*/ 4 w 20"/>
                  <a:gd name="T3" fmla="*/ 3 h 19"/>
                  <a:gd name="T4" fmla="*/ 17 w 20"/>
                  <a:gd name="T5" fmla="*/ 3 h 19"/>
                  <a:gd name="T6" fmla="*/ 17 w 20"/>
                  <a:gd name="T7" fmla="*/ 16 h 19"/>
                  <a:gd name="T8" fmla="*/ 4 w 20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4" y="16"/>
                    </a:moveTo>
                    <a:cubicBezTo>
                      <a:pt x="0" y="12"/>
                      <a:pt x="0" y="7"/>
                      <a:pt x="4" y="3"/>
                    </a:cubicBezTo>
                    <a:cubicBezTo>
                      <a:pt x="7" y="0"/>
                      <a:pt x="13" y="0"/>
                      <a:pt x="17" y="3"/>
                    </a:cubicBezTo>
                    <a:cubicBezTo>
                      <a:pt x="20" y="7"/>
                      <a:pt x="20" y="12"/>
                      <a:pt x="17" y="16"/>
                    </a:cubicBezTo>
                    <a:cubicBezTo>
                      <a:pt x="13" y="19"/>
                      <a:pt x="7" y="19"/>
                      <a:pt x="4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89" name="Freeform 20"/>
              <p:cNvSpPr/>
              <p:nvPr>
                <p:custDataLst>
                  <p:tags r:id="rId21"/>
                </p:custDataLst>
              </p:nvPr>
            </p:nvSpPr>
            <p:spPr bwMode="auto">
              <a:xfrm rot="5400000">
                <a:off x="5459833" y="4132040"/>
                <a:ext cx="40916" cy="40915"/>
              </a:xfrm>
              <a:custGeom>
                <a:avLst/>
                <a:gdLst>
                  <a:gd name="T0" fmla="*/ 4 w 20"/>
                  <a:gd name="T1" fmla="*/ 16 h 20"/>
                  <a:gd name="T2" fmla="*/ 4 w 20"/>
                  <a:gd name="T3" fmla="*/ 3 h 20"/>
                  <a:gd name="T4" fmla="*/ 16 w 20"/>
                  <a:gd name="T5" fmla="*/ 3 h 20"/>
                  <a:gd name="T6" fmla="*/ 16 w 20"/>
                  <a:gd name="T7" fmla="*/ 16 h 20"/>
                  <a:gd name="T8" fmla="*/ 4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16"/>
                    </a:moveTo>
                    <a:cubicBezTo>
                      <a:pt x="0" y="13"/>
                      <a:pt x="0" y="7"/>
                      <a:pt x="4" y="3"/>
                    </a:cubicBezTo>
                    <a:cubicBezTo>
                      <a:pt x="7" y="0"/>
                      <a:pt x="13" y="0"/>
                      <a:pt x="16" y="3"/>
                    </a:cubicBezTo>
                    <a:cubicBezTo>
                      <a:pt x="20" y="7"/>
                      <a:pt x="20" y="13"/>
                      <a:pt x="16" y="16"/>
                    </a:cubicBezTo>
                    <a:cubicBezTo>
                      <a:pt x="13" y="20"/>
                      <a:pt x="7" y="20"/>
                      <a:pt x="4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90" name="Freeform 21"/>
              <p:cNvSpPr/>
              <p:nvPr>
                <p:custDataLst>
                  <p:tags r:id="rId22"/>
                </p:custDataLst>
              </p:nvPr>
            </p:nvSpPr>
            <p:spPr bwMode="auto">
              <a:xfrm rot="5400000">
                <a:off x="5509273" y="4180627"/>
                <a:ext cx="40916" cy="40915"/>
              </a:xfrm>
              <a:custGeom>
                <a:avLst/>
                <a:gdLst>
                  <a:gd name="T0" fmla="*/ 3 w 20"/>
                  <a:gd name="T1" fmla="*/ 16 h 20"/>
                  <a:gd name="T2" fmla="*/ 3 w 20"/>
                  <a:gd name="T3" fmla="*/ 4 h 20"/>
                  <a:gd name="T4" fmla="*/ 16 w 20"/>
                  <a:gd name="T5" fmla="*/ 4 h 20"/>
                  <a:gd name="T6" fmla="*/ 16 w 20"/>
                  <a:gd name="T7" fmla="*/ 16 h 20"/>
                  <a:gd name="T8" fmla="*/ 3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3" y="16"/>
                    </a:moveTo>
                    <a:cubicBezTo>
                      <a:pt x="0" y="13"/>
                      <a:pt x="0" y="7"/>
                      <a:pt x="3" y="4"/>
                    </a:cubicBezTo>
                    <a:cubicBezTo>
                      <a:pt x="7" y="0"/>
                      <a:pt x="13" y="0"/>
                      <a:pt x="16" y="4"/>
                    </a:cubicBezTo>
                    <a:cubicBezTo>
                      <a:pt x="20" y="7"/>
                      <a:pt x="20" y="13"/>
                      <a:pt x="16" y="16"/>
                    </a:cubicBezTo>
                    <a:cubicBezTo>
                      <a:pt x="13" y="20"/>
                      <a:pt x="7" y="20"/>
                      <a:pt x="3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91" name="Freeform 22"/>
              <p:cNvSpPr/>
              <p:nvPr>
                <p:custDataLst>
                  <p:tags r:id="rId23"/>
                </p:custDataLst>
              </p:nvPr>
            </p:nvSpPr>
            <p:spPr bwMode="auto">
              <a:xfrm rot="5400000">
                <a:off x="5655033" y="3928314"/>
                <a:ext cx="40916" cy="40915"/>
              </a:xfrm>
              <a:custGeom>
                <a:avLst/>
                <a:gdLst>
                  <a:gd name="T0" fmla="*/ 4 w 20"/>
                  <a:gd name="T1" fmla="*/ 3 h 20"/>
                  <a:gd name="T2" fmla="*/ 4 w 20"/>
                  <a:gd name="T3" fmla="*/ 16 h 20"/>
                  <a:gd name="T4" fmla="*/ 16 w 20"/>
                  <a:gd name="T5" fmla="*/ 16 h 20"/>
                  <a:gd name="T6" fmla="*/ 16 w 20"/>
                  <a:gd name="T7" fmla="*/ 3 h 20"/>
                  <a:gd name="T8" fmla="*/ 4 w 2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3"/>
                    </a:moveTo>
                    <a:cubicBezTo>
                      <a:pt x="0" y="7"/>
                      <a:pt x="0" y="13"/>
                      <a:pt x="4" y="16"/>
                    </a:cubicBezTo>
                    <a:cubicBezTo>
                      <a:pt x="7" y="20"/>
                      <a:pt x="13" y="20"/>
                      <a:pt x="16" y="16"/>
                    </a:cubicBezTo>
                    <a:cubicBezTo>
                      <a:pt x="20" y="13"/>
                      <a:pt x="20" y="7"/>
                      <a:pt x="16" y="3"/>
                    </a:cubicBezTo>
                    <a:cubicBezTo>
                      <a:pt x="13" y="0"/>
                      <a:pt x="7" y="0"/>
                      <a:pt x="4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92" name="Freeform 23"/>
              <p:cNvSpPr/>
              <p:nvPr>
                <p:custDataLst>
                  <p:tags r:id="rId24"/>
                </p:custDataLst>
              </p:nvPr>
            </p:nvSpPr>
            <p:spPr bwMode="auto">
              <a:xfrm rot="5400000">
                <a:off x="5607299" y="3977754"/>
                <a:ext cx="40916" cy="39211"/>
              </a:xfrm>
              <a:custGeom>
                <a:avLst/>
                <a:gdLst>
                  <a:gd name="T0" fmla="*/ 3 w 20"/>
                  <a:gd name="T1" fmla="*/ 3 h 19"/>
                  <a:gd name="T2" fmla="*/ 3 w 20"/>
                  <a:gd name="T3" fmla="*/ 16 h 19"/>
                  <a:gd name="T4" fmla="*/ 16 w 20"/>
                  <a:gd name="T5" fmla="*/ 16 h 19"/>
                  <a:gd name="T6" fmla="*/ 16 w 20"/>
                  <a:gd name="T7" fmla="*/ 3 h 19"/>
                  <a:gd name="T8" fmla="*/ 3 w 20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3" y="3"/>
                    </a:moveTo>
                    <a:cubicBezTo>
                      <a:pt x="0" y="7"/>
                      <a:pt x="0" y="12"/>
                      <a:pt x="3" y="16"/>
                    </a:cubicBezTo>
                    <a:cubicBezTo>
                      <a:pt x="7" y="19"/>
                      <a:pt x="13" y="19"/>
                      <a:pt x="16" y="16"/>
                    </a:cubicBezTo>
                    <a:cubicBezTo>
                      <a:pt x="20" y="12"/>
                      <a:pt x="20" y="7"/>
                      <a:pt x="16" y="3"/>
                    </a:cubicBezTo>
                    <a:cubicBezTo>
                      <a:pt x="13" y="0"/>
                      <a:pt x="7" y="0"/>
                      <a:pt x="3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93" name="Freeform 24"/>
              <p:cNvSpPr/>
              <p:nvPr>
                <p:custDataLst>
                  <p:tags r:id="rId25"/>
                </p:custDataLst>
              </p:nvPr>
            </p:nvSpPr>
            <p:spPr bwMode="auto">
              <a:xfrm rot="5400000">
                <a:off x="5559990" y="4025063"/>
                <a:ext cx="38359" cy="40915"/>
              </a:xfrm>
              <a:custGeom>
                <a:avLst/>
                <a:gdLst>
                  <a:gd name="T0" fmla="*/ 3 w 19"/>
                  <a:gd name="T1" fmla="*/ 4 h 20"/>
                  <a:gd name="T2" fmla="*/ 3 w 19"/>
                  <a:gd name="T3" fmla="*/ 17 h 20"/>
                  <a:gd name="T4" fmla="*/ 16 w 19"/>
                  <a:gd name="T5" fmla="*/ 17 h 20"/>
                  <a:gd name="T6" fmla="*/ 16 w 19"/>
                  <a:gd name="T7" fmla="*/ 4 h 20"/>
                  <a:gd name="T8" fmla="*/ 3 w 19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4"/>
                    </a:moveTo>
                    <a:cubicBezTo>
                      <a:pt x="0" y="7"/>
                      <a:pt x="0" y="13"/>
                      <a:pt x="3" y="17"/>
                    </a:cubicBezTo>
                    <a:cubicBezTo>
                      <a:pt x="7" y="20"/>
                      <a:pt x="12" y="20"/>
                      <a:pt x="16" y="17"/>
                    </a:cubicBezTo>
                    <a:cubicBezTo>
                      <a:pt x="19" y="13"/>
                      <a:pt x="19" y="7"/>
                      <a:pt x="16" y="4"/>
                    </a:cubicBezTo>
                    <a:cubicBezTo>
                      <a:pt x="12" y="0"/>
                      <a:pt x="7" y="0"/>
                      <a:pt x="3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98" name="Freeform 25"/>
              <p:cNvSpPr/>
              <p:nvPr>
                <p:custDataLst>
                  <p:tags r:id="rId26"/>
                </p:custDataLst>
              </p:nvPr>
            </p:nvSpPr>
            <p:spPr bwMode="auto">
              <a:xfrm rot="5400000">
                <a:off x="5509699" y="4072798"/>
                <a:ext cx="40064" cy="40915"/>
              </a:xfrm>
              <a:custGeom>
                <a:avLst/>
                <a:gdLst>
                  <a:gd name="T0" fmla="*/ 4 w 20"/>
                  <a:gd name="T1" fmla="*/ 4 h 20"/>
                  <a:gd name="T2" fmla="*/ 4 w 20"/>
                  <a:gd name="T3" fmla="*/ 16 h 20"/>
                  <a:gd name="T4" fmla="*/ 17 w 20"/>
                  <a:gd name="T5" fmla="*/ 16 h 20"/>
                  <a:gd name="T6" fmla="*/ 17 w 20"/>
                  <a:gd name="T7" fmla="*/ 4 h 20"/>
                  <a:gd name="T8" fmla="*/ 4 w 20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4"/>
                    </a:moveTo>
                    <a:cubicBezTo>
                      <a:pt x="0" y="7"/>
                      <a:pt x="0" y="13"/>
                      <a:pt x="4" y="16"/>
                    </a:cubicBezTo>
                    <a:cubicBezTo>
                      <a:pt x="7" y="20"/>
                      <a:pt x="13" y="20"/>
                      <a:pt x="17" y="16"/>
                    </a:cubicBezTo>
                    <a:cubicBezTo>
                      <a:pt x="20" y="13"/>
                      <a:pt x="20" y="7"/>
                      <a:pt x="17" y="4"/>
                    </a:cubicBezTo>
                    <a:cubicBezTo>
                      <a:pt x="13" y="0"/>
                      <a:pt x="7" y="0"/>
                      <a:pt x="4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01" name="Freeform 26"/>
              <p:cNvSpPr/>
              <p:nvPr>
                <p:custDataLst>
                  <p:tags r:id="rId27"/>
                </p:custDataLst>
              </p:nvPr>
            </p:nvSpPr>
            <p:spPr bwMode="auto">
              <a:xfrm rot="5400000">
                <a:off x="5363085" y="3927888"/>
                <a:ext cx="40916" cy="41768"/>
              </a:xfrm>
              <a:custGeom>
                <a:avLst/>
                <a:gdLst>
                  <a:gd name="T0" fmla="*/ 4 w 20"/>
                  <a:gd name="T1" fmla="*/ 17 h 20"/>
                  <a:gd name="T2" fmla="*/ 4 w 20"/>
                  <a:gd name="T3" fmla="*/ 4 h 20"/>
                  <a:gd name="T4" fmla="*/ 16 w 20"/>
                  <a:gd name="T5" fmla="*/ 4 h 20"/>
                  <a:gd name="T6" fmla="*/ 16 w 20"/>
                  <a:gd name="T7" fmla="*/ 17 h 20"/>
                  <a:gd name="T8" fmla="*/ 4 w 20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17"/>
                    </a:moveTo>
                    <a:cubicBezTo>
                      <a:pt x="0" y="13"/>
                      <a:pt x="0" y="7"/>
                      <a:pt x="4" y="4"/>
                    </a:cubicBezTo>
                    <a:cubicBezTo>
                      <a:pt x="7" y="0"/>
                      <a:pt x="13" y="0"/>
                      <a:pt x="16" y="4"/>
                    </a:cubicBezTo>
                    <a:cubicBezTo>
                      <a:pt x="20" y="7"/>
                      <a:pt x="20" y="13"/>
                      <a:pt x="16" y="17"/>
                    </a:cubicBezTo>
                    <a:cubicBezTo>
                      <a:pt x="13" y="20"/>
                      <a:pt x="7" y="20"/>
                      <a:pt x="4" y="17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02" name="Freeform 27"/>
              <p:cNvSpPr/>
              <p:nvPr>
                <p:custDataLst>
                  <p:tags r:id="rId28"/>
                </p:custDataLst>
              </p:nvPr>
            </p:nvSpPr>
            <p:spPr bwMode="auto">
              <a:xfrm rot="5400000">
                <a:off x="5411246" y="3977754"/>
                <a:ext cx="40916" cy="39211"/>
              </a:xfrm>
              <a:custGeom>
                <a:avLst/>
                <a:gdLst>
                  <a:gd name="T0" fmla="*/ 3 w 20"/>
                  <a:gd name="T1" fmla="*/ 16 h 19"/>
                  <a:gd name="T2" fmla="*/ 3 w 20"/>
                  <a:gd name="T3" fmla="*/ 3 h 19"/>
                  <a:gd name="T4" fmla="*/ 16 w 20"/>
                  <a:gd name="T5" fmla="*/ 3 h 19"/>
                  <a:gd name="T6" fmla="*/ 16 w 20"/>
                  <a:gd name="T7" fmla="*/ 16 h 19"/>
                  <a:gd name="T8" fmla="*/ 3 w 20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3" y="16"/>
                    </a:moveTo>
                    <a:cubicBezTo>
                      <a:pt x="0" y="12"/>
                      <a:pt x="0" y="7"/>
                      <a:pt x="3" y="3"/>
                    </a:cubicBezTo>
                    <a:cubicBezTo>
                      <a:pt x="7" y="0"/>
                      <a:pt x="13" y="0"/>
                      <a:pt x="16" y="3"/>
                    </a:cubicBezTo>
                    <a:cubicBezTo>
                      <a:pt x="20" y="7"/>
                      <a:pt x="20" y="12"/>
                      <a:pt x="16" y="16"/>
                    </a:cubicBezTo>
                    <a:cubicBezTo>
                      <a:pt x="13" y="19"/>
                      <a:pt x="7" y="19"/>
                      <a:pt x="3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03" name="Freeform 28"/>
              <p:cNvSpPr/>
              <p:nvPr>
                <p:custDataLst>
                  <p:tags r:id="rId29"/>
                </p:custDataLst>
              </p:nvPr>
            </p:nvSpPr>
            <p:spPr bwMode="auto">
              <a:xfrm rot="5400000">
                <a:off x="5461112" y="4025063"/>
                <a:ext cx="38359" cy="40915"/>
              </a:xfrm>
              <a:custGeom>
                <a:avLst/>
                <a:gdLst>
                  <a:gd name="T0" fmla="*/ 3 w 19"/>
                  <a:gd name="T1" fmla="*/ 16 h 20"/>
                  <a:gd name="T2" fmla="*/ 3 w 19"/>
                  <a:gd name="T3" fmla="*/ 3 h 20"/>
                  <a:gd name="T4" fmla="*/ 16 w 19"/>
                  <a:gd name="T5" fmla="*/ 3 h 20"/>
                  <a:gd name="T6" fmla="*/ 16 w 19"/>
                  <a:gd name="T7" fmla="*/ 16 h 20"/>
                  <a:gd name="T8" fmla="*/ 3 w 19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16"/>
                    </a:moveTo>
                    <a:cubicBezTo>
                      <a:pt x="0" y="13"/>
                      <a:pt x="0" y="7"/>
                      <a:pt x="3" y="3"/>
                    </a:cubicBezTo>
                    <a:cubicBezTo>
                      <a:pt x="7" y="0"/>
                      <a:pt x="12" y="0"/>
                      <a:pt x="16" y="3"/>
                    </a:cubicBezTo>
                    <a:cubicBezTo>
                      <a:pt x="19" y="7"/>
                      <a:pt x="19" y="13"/>
                      <a:pt x="16" y="16"/>
                    </a:cubicBezTo>
                    <a:cubicBezTo>
                      <a:pt x="12" y="20"/>
                      <a:pt x="7" y="20"/>
                      <a:pt x="3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04" name="Freeform 29"/>
              <p:cNvSpPr/>
              <p:nvPr>
                <p:custDataLst>
                  <p:tags r:id="rId30"/>
                </p:custDataLst>
              </p:nvPr>
            </p:nvSpPr>
            <p:spPr bwMode="auto">
              <a:xfrm rot="5400000">
                <a:off x="5509699" y="4072798"/>
                <a:ext cx="40064" cy="40915"/>
              </a:xfrm>
              <a:custGeom>
                <a:avLst/>
                <a:gdLst>
                  <a:gd name="T0" fmla="*/ 4 w 20"/>
                  <a:gd name="T1" fmla="*/ 16 h 20"/>
                  <a:gd name="T2" fmla="*/ 4 w 20"/>
                  <a:gd name="T3" fmla="*/ 4 h 20"/>
                  <a:gd name="T4" fmla="*/ 17 w 20"/>
                  <a:gd name="T5" fmla="*/ 4 h 20"/>
                  <a:gd name="T6" fmla="*/ 17 w 20"/>
                  <a:gd name="T7" fmla="*/ 16 h 20"/>
                  <a:gd name="T8" fmla="*/ 4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16"/>
                    </a:moveTo>
                    <a:cubicBezTo>
                      <a:pt x="0" y="13"/>
                      <a:pt x="0" y="7"/>
                      <a:pt x="4" y="4"/>
                    </a:cubicBezTo>
                    <a:cubicBezTo>
                      <a:pt x="7" y="0"/>
                      <a:pt x="13" y="0"/>
                      <a:pt x="17" y="4"/>
                    </a:cubicBezTo>
                    <a:cubicBezTo>
                      <a:pt x="20" y="7"/>
                      <a:pt x="20" y="13"/>
                      <a:pt x="17" y="16"/>
                    </a:cubicBezTo>
                    <a:cubicBezTo>
                      <a:pt x="13" y="20"/>
                      <a:pt x="7" y="20"/>
                      <a:pt x="4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</p:grpSp>
      </p:grpSp>
      <p:grpSp>
        <p:nvGrpSpPr>
          <p:cNvPr id="105" name="组合 104"/>
          <p:cNvGrpSpPr/>
          <p:nvPr/>
        </p:nvGrpSpPr>
        <p:grpSpPr>
          <a:xfrm rot="5400000" flipH="1">
            <a:off x="4251960" y="1565275"/>
            <a:ext cx="206375" cy="396875"/>
            <a:chOff x="1863001" y="3959373"/>
            <a:chExt cx="191008" cy="371760"/>
          </a:xfrm>
          <a:solidFill>
            <a:srgbClr val="024BDC"/>
          </a:solidFill>
        </p:grpSpPr>
        <p:sp>
          <p:nvSpPr>
            <p:cNvPr id="106" name="Freeform 5"/>
            <p:cNvSpPr/>
            <p:nvPr>
              <p:custDataLst>
                <p:tags r:id="rId31"/>
              </p:custDataLst>
            </p:nvPr>
          </p:nvSpPr>
          <p:spPr bwMode="auto">
            <a:xfrm rot="16200000">
              <a:off x="1860313" y="3962061"/>
              <a:ext cx="196383" cy="191007"/>
            </a:xfrm>
            <a:custGeom>
              <a:avLst/>
              <a:gdLst>
                <a:gd name="T0" fmla="*/ 3 w 168"/>
                <a:gd name="T1" fmla="*/ 153 h 162"/>
                <a:gd name="T2" fmla="*/ 78 w 168"/>
                <a:gd name="T3" fmla="*/ 87 h 162"/>
                <a:gd name="T4" fmla="*/ 78 w 168"/>
                <a:gd name="T5" fmla="*/ 75 h 162"/>
                <a:gd name="T6" fmla="*/ 3 w 168"/>
                <a:gd name="T7" fmla="*/ 9 h 162"/>
                <a:gd name="T8" fmla="*/ 6 w 168"/>
                <a:gd name="T9" fmla="*/ 0 h 162"/>
                <a:gd name="T10" fmla="*/ 73 w 168"/>
                <a:gd name="T11" fmla="*/ 0 h 162"/>
                <a:gd name="T12" fmla="*/ 83 w 168"/>
                <a:gd name="T13" fmla="*/ 4 h 162"/>
                <a:gd name="T14" fmla="*/ 164 w 168"/>
                <a:gd name="T15" fmla="*/ 75 h 162"/>
                <a:gd name="T16" fmla="*/ 164 w 168"/>
                <a:gd name="T17" fmla="*/ 87 h 162"/>
                <a:gd name="T18" fmla="*/ 83 w 168"/>
                <a:gd name="T19" fmla="*/ 158 h 162"/>
                <a:gd name="T20" fmla="*/ 73 w 168"/>
                <a:gd name="T21" fmla="*/ 162 h 162"/>
                <a:gd name="T22" fmla="*/ 6 w 168"/>
                <a:gd name="T23" fmla="*/ 162 h 162"/>
                <a:gd name="T24" fmla="*/ 3 w 168"/>
                <a:gd name="T25" fmla="*/ 15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162">
                  <a:moveTo>
                    <a:pt x="3" y="153"/>
                  </a:moveTo>
                  <a:cubicBezTo>
                    <a:pt x="78" y="87"/>
                    <a:pt x="78" y="87"/>
                    <a:pt x="78" y="87"/>
                  </a:cubicBezTo>
                  <a:cubicBezTo>
                    <a:pt x="82" y="84"/>
                    <a:pt x="82" y="78"/>
                    <a:pt x="78" y="7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6"/>
                    <a:pt x="2" y="0"/>
                    <a:pt x="6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7" y="0"/>
                    <a:pt x="81" y="2"/>
                    <a:pt x="83" y="4"/>
                  </a:cubicBezTo>
                  <a:cubicBezTo>
                    <a:pt x="164" y="75"/>
                    <a:pt x="164" y="75"/>
                    <a:pt x="164" y="75"/>
                  </a:cubicBezTo>
                  <a:cubicBezTo>
                    <a:pt x="168" y="78"/>
                    <a:pt x="168" y="84"/>
                    <a:pt x="164" y="87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1" y="160"/>
                    <a:pt x="77" y="162"/>
                    <a:pt x="73" y="162"/>
                  </a:cubicBezTo>
                  <a:cubicBezTo>
                    <a:pt x="6" y="162"/>
                    <a:pt x="6" y="162"/>
                    <a:pt x="6" y="162"/>
                  </a:cubicBezTo>
                  <a:cubicBezTo>
                    <a:pt x="2" y="162"/>
                    <a:pt x="0" y="156"/>
                    <a:pt x="3" y="153"/>
                  </a:cubicBezTo>
                  <a:close/>
                </a:path>
              </a:pathLst>
            </a:custGeom>
            <a:grpFill/>
            <a:ln w="3175">
              <a:gradFill flip="none" rotWithShape="1">
                <a:gsLst>
                  <a:gs pos="0">
                    <a:srgbClr val="00FFFF">
                      <a:alpha val="0"/>
                    </a:srgbClr>
                  </a:gs>
                  <a:gs pos="77000">
                    <a:srgbClr val="00FFFF"/>
                  </a:gs>
                </a:gsLst>
                <a:lin ang="0" scaled="1"/>
                <a:tileRect/>
              </a:gradFill>
              <a:round/>
            </a:ln>
            <a:effectLst>
              <a:outerShdw blurRad="152400" sx="102000" sy="102000" algn="ctr" rotWithShape="0">
                <a:srgbClr val="00FFFF"/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turday Sans Regular" panose="02010600010101010101" charset="-122"/>
                <a:ea typeface="Oxford Regular" panose="02010600010101010101" charset="-122"/>
                <a:cs typeface="+mn-cs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 rot="10800000">
              <a:off x="1863002" y="4102019"/>
              <a:ext cx="191007" cy="229114"/>
              <a:chOff x="5362659" y="3928314"/>
              <a:chExt cx="333290" cy="399781"/>
            </a:xfrm>
            <a:grpFill/>
            <a:effectLst>
              <a:outerShdw blurRad="152400" sx="102000" sy="102000" algn="ctr" rotWithShape="0">
                <a:srgbClr val="00FFFF"/>
              </a:outerShdw>
            </a:effectLst>
          </p:grpSpPr>
          <p:sp>
            <p:nvSpPr>
              <p:cNvPr id="108" name="Freeform 6"/>
              <p:cNvSpPr/>
              <p:nvPr>
                <p:custDataLst>
                  <p:tags r:id="rId32"/>
                </p:custDataLst>
              </p:nvPr>
            </p:nvSpPr>
            <p:spPr bwMode="auto">
              <a:xfrm rot="5400000">
                <a:off x="5655033" y="4142269"/>
                <a:ext cx="40916" cy="40915"/>
              </a:xfrm>
              <a:custGeom>
                <a:avLst/>
                <a:gdLst>
                  <a:gd name="T0" fmla="*/ 4 w 20"/>
                  <a:gd name="T1" fmla="*/ 3 h 20"/>
                  <a:gd name="T2" fmla="*/ 4 w 20"/>
                  <a:gd name="T3" fmla="*/ 16 h 20"/>
                  <a:gd name="T4" fmla="*/ 16 w 20"/>
                  <a:gd name="T5" fmla="*/ 16 h 20"/>
                  <a:gd name="T6" fmla="*/ 16 w 20"/>
                  <a:gd name="T7" fmla="*/ 3 h 20"/>
                  <a:gd name="T8" fmla="*/ 4 w 2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3"/>
                    </a:moveTo>
                    <a:cubicBezTo>
                      <a:pt x="0" y="7"/>
                      <a:pt x="0" y="13"/>
                      <a:pt x="4" y="16"/>
                    </a:cubicBezTo>
                    <a:cubicBezTo>
                      <a:pt x="7" y="20"/>
                      <a:pt x="13" y="20"/>
                      <a:pt x="16" y="16"/>
                    </a:cubicBezTo>
                    <a:cubicBezTo>
                      <a:pt x="20" y="13"/>
                      <a:pt x="20" y="7"/>
                      <a:pt x="16" y="3"/>
                    </a:cubicBezTo>
                    <a:cubicBezTo>
                      <a:pt x="13" y="0"/>
                      <a:pt x="7" y="0"/>
                      <a:pt x="4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09" name="Freeform 7"/>
              <p:cNvSpPr/>
              <p:nvPr>
                <p:custDataLst>
                  <p:tags r:id="rId33"/>
                </p:custDataLst>
              </p:nvPr>
            </p:nvSpPr>
            <p:spPr bwMode="auto">
              <a:xfrm rot="5400000">
                <a:off x="5608151" y="4190856"/>
                <a:ext cx="39211" cy="39211"/>
              </a:xfrm>
              <a:custGeom>
                <a:avLst/>
                <a:gdLst>
                  <a:gd name="T0" fmla="*/ 3 w 19"/>
                  <a:gd name="T1" fmla="*/ 3 h 19"/>
                  <a:gd name="T2" fmla="*/ 3 w 19"/>
                  <a:gd name="T3" fmla="*/ 16 h 19"/>
                  <a:gd name="T4" fmla="*/ 16 w 19"/>
                  <a:gd name="T5" fmla="*/ 16 h 19"/>
                  <a:gd name="T6" fmla="*/ 16 w 19"/>
                  <a:gd name="T7" fmla="*/ 3 h 19"/>
                  <a:gd name="T8" fmla="*/ 3 w 19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3" y="3"/>
                    </a:moveTo>
                    <a:cubicBezTo>
                      <a:pt x="0" y="7"/>
                      <a:pt x="0" y="12"/>
                      <a:pt x="3" y="16"/>
                    </a:cubicBezTo>
                    <a:cubicBezTo>
                      <a:pt x="7" y="19"/>
                      <a:pt x="12" y="19"/>
                      <a:pt x="16" y="16"/>
                    </a:cubicBezTo>
                    <a:cubicBezTo>
                      <a:pt x="19" y="12"/>
                      <a:pt x="19" y="7"/>
                      <a:pt x="16" y="3"/>
                    </a:cubicBezTo>
                    <a:cubicBezTo>
                      <a:pt x="12" y="0"/>
                      <a:pt x="7" y="0"/>
                      <a:pt x="3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10" name="Freeform 8"/>
              <p:cNvSpPr/>
              <p:nvPr>
                <p:custDataLst>
                  <p:tags r:id="rId34"/>
                </p:custDataLst>
              </p:nvPr>
            </p:nvSpPr>
            <p:spPr bwMode="auto">
              <a:xfrm rot="5400000">
                <a:off x="5559990" y="4239018"/>
                <a:ext cx="38359" cy="40915"/>
              </a:xfrm>
              <a:custGeom>
                <a:avLst/>
                <a:gdLst>
                  <a:gd name="T0" fmla="*/ 3 w 19"/>
                  <a:gd name="T1" fmla="*/ 4 h 20"/>
                  <a:gd name="T2" fmla="*/ 3 w 19"/>
                  <a:gd name="T3" fmla="*/ 17 h 20"/>
                  <a:gd name="T4" fmla="*/ 16 w 19"/>
                  <a:gd name="T5" fmla="*/ 17 h 20"/>
                  <a:gd name="T6" fmla="*/ 16 w 19"/>
                  <a:gd name="T7" fmla="*/ 4 h 20"/>
                  <a:gd name="T8" fmla="*/ 3 w 19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4"/>
                    </a:moveTo>
                    <a:cubicBezTo>
                      <a:pt x="0" y="7"/>
                      <a:pt x="0" y="13"/>
                      <a:pt x="3" y="17"/>
                    </a:cubicBezTo>
                    <a:cubicBezTo>
                      <a:pt x="7" y="20"/>
                      <a:pt x="12" y="20"/>
                      <a:pt x="16" y="17"/>
                    </a:cubicBezTo>
                    <a:cubicBezTo>
                      <a:pt x="19" y="13"/>
                      <a:pt x="19" y="7"/>
                      <a:pt x="16" y="4"/>
                    </a:cubicBezTo>
                    <a:cubicBezTo>
                      <a:pt x="12" y="0"/>
                      <a:pt x="7" y="0"/>
                      <a:pt x="3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11" name="Freeform 9"/>
              <p:cNvSpPr/>
              <p:nvPr>
                <p:custDataLst>
                  <p:tags r:id="rId35"/>
                </p:custDataLst>
              </p:nvPr>
            </p:nvSpPr>
            <p:spPr bwMode="auto">
              <a:xfrm rot="5400000">
                <a:off x="5509273" y="4287179"/>
                <a:ext cx="40916" cy="40915"/>
              </a:xfrm>
              <a:custGeom>
                <a:avLst/>
                <a:gdLst>
                  <a:gd name="T0" fmla="*/ 4 w 20"/>
                  <a:gd name="T1" fmla="*/ 4 h 20"/>
                  <a:gd name="T2" fmla="*/ 4 w 20"/>
                  <a:gd name="T3" fmla="*/ 16 h 20"/>
                  <a:gd name="T4" fmla="*/ 16 w 20"/>
                  <a:gd name="T5" fmla="*/ 16 h 20"/>
                  <a:gd name="T6" fmla="*/ 16 w 20"/>
                  <a:gd name="T7" fmla="*/ 4 h 20"/>
                  <a:gd name="T8" fmla="*/ 4 w 20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4"/>
                    </a:moveTo>
                    <a:cubicBezTo>
                      <a:pt x="0" y="7"/>
                      <a:pt x="0" y="13"/>
                      <a:pt x="4" y="16"/>
                    </a:cubicBezTo>
                    <a:cubicBezTo>
                      <a:pt x="7" y="20"/>
                      <a:pt x="13" y="20"/>
                      <a:pt x="16" y="16"/>
                    </a:cubicBezTo>
                    <a:cubicBezTo>
                      <a:pt x="20" y="13"/>
                      <a:pt x="20" y="7"/>
                      <a:pt x="16" y="4"/>
                    </a:cubicBezTo>
                    <a:cubicBezTo>
                      <a:pt x="13" y="0"/>
                      <a:pt x="7" y="0"/>
                      <a:pt x="4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12" name="Freeform 10"/>
              <p:cNvSpPr/>
              <p:nvPr>
                <p:custDataLst>
                  <p:tags r:id="rId36"/>
                </p:custDataLst>
              </p:nvPr>
            </p:nvSpPr>
            <p:spPr bwMode="auto">
              <a:xfrm rot="5400000">
                <a:off x="5363085" y="4141843"/>
                <a:ext cx="40916" cy="41768"/>
              </a:xfrm>
              <a:custGeom>
                <a:avLst/>
                <a:gdLst>
                  <a:gd name="T0" fmla="*/ 4 w 20"/>
                  <a:gd name="T1" fmla="*/ 17 h 20"/>
                  <a:gd name="T2" fmla="*/ 4 w 20"/>
                  <a:gd name="T3" fmla="*/ 4 h 20"/>
                  <a:gd name="T4" fmla="*/ 16 w 20"/>
                  <a:gd name="T5" fmla="*/ 4 h 20"/>
                  <a:gd name="T6" fmla="*/ 16 w 20"/>
                  <a:gd name="T7" fmla="*/ 17 h 20"/>
                  <a:gd name="T8" fmla="*/ 4 w 20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17"/>
                    </a:moveTo>
                    <a:cubicBezTo>
                      <a:pt x="0" y="13"/>
                      <a:pt x="0" y="7"/>
                      <a:pt x="4" y="4"/>
                    </a:cubicBezTo>
                    <a:cubicBezTo>
                      <a:pt x="7" y="0"/>
                      <a:pt x="13" y="0"/>
                      <a:pt x="16" y="4"/>
                    </a:cubicBezTo>
                    <a:cubicBezTo>
                      <a:pt x="20" y="7"/>
                      <a:pt x="20" y="13"/>
                      <a:pt x="16" y="17"/>
                    </a:cubicBezTo>
                    <a:cubicBezTo>
                      <a:pt x="13" y="20"/>
                      <a:pt x="7" y="20"/>
                      <a:pt x="4" y="17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13" name="Freeform 11"/>
              <p:cNvSpPr/>
              <p:nvPr>
                <p:custDataLst>
                  <p:tags r:id="rId37"/>
                </p:custDataLst>
              </p:nvPr>
            </p:nvSpPr>
            <p:spPr bwMode="auto">
              <a:xfrm rot="5400000">
                <a:off x="5412098" y="4190856"/>
                <a:ext cx="39211" cy="39211"/>
              </a:xfrm>
              <a:custGeom>
                <a:avLst/>
                <a:gdLst>
                  <a:gd name="T0" fmla="*/ 3 w 19"/>
                  <a:gd name="T1" fmla="*/ 16 h 19"/>
                  <a:gd name="T2" fmla="*/ 3 w 19"/>
                  <a:gd name="T3" fmla="*/ 3 h 19"/>
                  <a:gd name="T4" fmla="*/ 16 w 19"/>
                  <a:gd name="T5" fmla="*/ 3 h 19"/>
                  <a:gd name="T6" fmla="*/ 16 w 19"/>
                  <a:gd name="T7" fmla="*/ 16 h 19"/>
                  <a:gd name="T8" fmla="*/ 3 w 19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3" y="16"/>
                    </a:moveTo>
                    <a:cubicBezTo>
                      <a:pt x="0" y="12"/>
                      <a:pt x="0" y="7"/>
                      <a:pt x="3" y="3"/>
                    </a:cubicBezTo>
                    <a:cubicBezTo>
                      <a:pt x="7" y="0"/>
                      <a:pt x="12" y="0"/>
                      <a:pt x="16" y="3"/>
                    </a:cubicBezTo>
                    <a:cubicBezTo>
                      <a:pt x="19" y="7"/>
                      <a:pt x="19" y="12"/>
                      <a:pt x="16" y="16"/>
                    </a:cubicBezTo>
                    <a:cubicBezTo>
                      <a:pt x="12" y="19"/>
                      <a:pt x="7" y="19"/>
                      <a:pt x="3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14" name="Freeform 12"/>
              <p:cNvSpPr/>
              <p:nvPr>
                <p:custDataLst>
                  <p:tags r:id="rId38"/>
                </p:custDataLst>
              </p:nvPr>
            </p:nvSpPr>
            <p:spPr bwMode="auto">
              <a:xfrm rot="5400000">
                <a:off x="5461112" y="4239018"/>
                <a:ext cx="38359" cy="40915"/>
              </a:xfrm>
              <a:custGeom>
                <a:avLst/>
                <a:gdLst>
                  <a:gd name="T0" fmla="*/ 3 w 19"/>
                  <a:gd name="T1" fmla="*/ 16 h 20"/>
                  <a:gd name="T2" fmla="*/ 3 w 19"/>
                  <a:gd name="T3" fmla="*/ 3 h 20"/>
                  <a:gd name="T4" fmla="*/ 16 w 19"/>
                  <a:gd name="T5" fmla="*/ 3 h 20"/>
                  <a:gd name="T6" fmla="*/ 16 w 19"/>
                  <a:gd name="T7" fmla="*/ 16 h 20"/>
                  <a:gd name="T8" fmla="*/ 3 w 19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16"/>
                    </a:moveTo>
                    <a:cubicBezTo>
                      <a:pt x="0" y="13"/>
                      <a:pt x="0" y="7"/>
                      <a:pt x="3" y="3"/>
                    </a:cubicBezTo>
                    <a:cubicBezTo>
                      <a:pt x="7" y="0"/>
                      <a:pt x="12" y="0"/>
                      <a:pt x="16" y="3"/>
                    </a:cubicBezTo>
                    <a:cubicBezTo>
                      <a:pt x="19" y="7"/>
                      <a:pt x="19" y="13"/>
                      <a:pt x="16" y="16"/>
                    </a:cubicBezTo>
                    <a:cubicBezTo>
                      <a:pt x="12" y="20"/>
                      <a:pt x="7" y="20"/>
                      <a:pt x="3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15" name="Freeform 13"/>
              <p:cNvSpPr/>
              <p:nvPr>
                <p:custDataLst>
                  <p:tags r:id="rId39"/>
                </p:custDataLst>
              </p:nvPr>
            </p:nvSpPr>
            <p:spPr bwMode="auto">
              <a:xfrm rot="5400000">
                <a:off x="5509273" y="4287179"/>
                <a:ext cx="40916" cy="40915"/>
              </a:xfrm>
              <a:custGeom>
                <a:avLst/>
                <a:gdLst>
                  <a:gd name="T0" fmla="*/ 4 w 20"/>
                  <a:gd name="T1" fmla="*/ 16 h 20"/>
                  <a:gd name="T2" fmla="*/ 4 w 20"/>
                  <a:gd name="T3" fmla="*/ 4 h 20"/>
                  <a:gd name="T4" fmla="*/ 16 w 20"/>
                  <a:gd name="T5" fmla="*/ 4 h 20"/>
                  <a:gd name="T6" fmla="*/ 16 w 20"/>
                  <a:gd name="T7" fmla="*/ 16 h 20"/>
                  <a:gd name="T8" fmla="*/ 4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16"/>
                    </a:moveTo>
                    <a:cubicBezTo>
                      <a:pt x="0" y="13"/>
                      <a:pt x="0" y="7"/>
                      <a:pt x="4" y="4"/>
                    </a:cubicBezTo>
                    <a:cubicBezTo>
                      <a:pt x="7" y="0"/>
                      <a:pt x="13" y="0"/>
                      <a:pt x="16" y="4"/>
                    </a:cubicBezTo>
                    <a:cubicBezTo>
                      <a:pt x="20" y="7"/>
                      <a:pt x="20" y="13"/>
                      <a:pt x="16" y="16"/>
                    </a:cubicBezTo>
                    <a:cubicBezTo>
                      <a:pt x="13" y="20"/>
                      <a:pt x="7" y="20"/>
                      <a:pt x="4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16" name="Freeform 14"/>
              <p:cNvSpPr/>
              <p:nvPr>
                <p:custDataLst>
                  <p:tags r:id="rId40"/>
                </p:custDataLst>
              </p:nvPr>
            </p:nvSpPr>
            <p:spPr bwMode="auto">
              <a:xfrm rot="5400000">
                <a:off x="5656312" y="4035292"/>
                <a:ext cx="38359" cy="40915"/>
              </a:xfrm>
              <a:custGeom>
                <a:avLst/>
                <a:gdLst>
                  <a:gd name="T0" fmla="*/ 3 w 19"/>
                  <a:gd name="T1" fmla="*/ 3 h 20"/>
                  <a:gd name="T2" fmla="*/ 3 w 19"/>
                  <a:gd name="T3" fmla="*/ 16 h 20"/>
                  <a:gd name="T4" fmla="*/ 16 w 19"/>
                  <a:gd name="T5" fmla="*/ 16 h 20"/>
                  <a:gd name="T6" fmla="*/ 16 w 19"/>
                  <a:gd name="T7" fmla="*/ 3 h 20"/>
                  <a:gd name="T8" fmla="*/ 3 w 19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3"/>
                    </a:moveTo>
                    <a:cubicBezTo>
                      <a:pt x="0" y="7"/>
                      <a:pt x="0" y="13"/>
                      <a:pt x="3" y="16"/>
                    </a:cubicBezTo>
                    <a:cubicBezTo>
                      <a:pt x="7" y="20"/>
                      <a:pt x="12" y="20"/>
                      <a:pt x="16" y="16"/>
                    </a:cubicBezTo>
                    <a:cubicBezTo>
                      <a:pt x="19" y="13"/>
                      <a:pt x="19" y="7"/>
                      <a:pt x="16" y="3"/>
                    </a:cubicBezTo>
                    <a:cubicBezTo>
                      <a:pt x="12" y="0"/>
                      <a:pt x="7" y="0"/>
                      <a:pt x="3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17" name="Freeform 15"/>
              <p:cNvSpPr/>
              <p:nvPr>
                <p:custDataLst>
                  <p:tags r:id="rId41"/>
                </p:custDataLst>
              </p:nvPr>
            </p:nvSpPr>
            <p:spPr bwMode="auto">
              <a:xfrm rot="5400000">
                <a:off x="5607725" y="4083879"/>
                <a:ext cx="40064" cy="39211"/>
              </a:xfrm>
              <a:custGeom>
                <a:avLst/>
                <a:gdLst>
                  <a:gd name="T0" fmla="*/ 4 w 20"/>
                  <a:gd name="T1" fmla="*/ 3 h 19"/>
                  <a:gd name="T2" fmla="*/ 4 w 20"/>
                  <a:gd name="T3" fmla="*/ 16 h 19"/>
                  <a:gd name="T4" fmla="*/ 17 w 20"/>
                  <a:gd name="T5" fmla="*/ 16 h 19"/>
                  <a:gd name="T6" fmla="*/ 17 w 20"/>
                  <a:gd name="T7" fmla="*/ 3 h 19"/>
                  <a:gd name="T8" fmla="*/ 4 w 20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4" y="3"/>
                    </a:moveTo>
                    <a:cubicBezTo>
                      <a:pt x="0" y="7"/>
                      <a:pt x="0" y="12"/>
                      <a:pt x="4" y="16"/>
                    </a:cubicBezTo>
                    <a:cubicBezTo>
                      <a:pt x="7" y="19"/>
                      <a:pt x="13" y="19"/>
                      <a:pt x="17" y="16"/>
                    </a:cubicBezTo>
                    <a:cubicBezTo>
                      <a:pt x="20" y="12"/>
                      <a:pt x="20" y="7"/>
                      <a:pt x="17" y="3"/>
                    </a:cubicBezTo>
                    <a:cubicBezTo>
                      <a:pt x="13" y="0"/>
                      <a:pt x="7" y="0"/>
                      <a:pt x="4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18" name="Freeform 16"/>
              <p:cNvSpPr/>
              <p:nvPr>
                <p:custDataLst>
                  <p:tags r:id="rId42"/>
                </p:custDataLst>
              </p:nvPr>
            </p:nvSpPr>
            <p:spPr bwMode="auto">
              <a:xfrm rot="5400000">
                <a:off x="5558712" y="4132040"/>
                <a:ext cx="40916" cy="40915"/>
              </a:xfrm>
              <a:custGeom>
                <a:avLst/>
                <a:gdLst>
                  <a:gd name="T0" fmla="*/ 4 w 20"/>
                  <a:gd name="T1" fmla="*/ 4 h 20"/>
                  <a:gd name="T2" fmla="*/ 4 w 20"/>
                  <a:gd name="T3" fmla="*/ 17 h 20"/>
                  <a:gd name="T4" fmla="*/ 16 w 20"/>
                  <a:gd name="T5" fmla="*/ 17 h 20"/>
                  <a:gd name="T6" fmla="*/ 16 w 20"/>
                  <a:gd name="T7" fmla="*/ 4 h 20"/>
                  <a:gd name="T8" fmla="*/ 4 w 20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4"/>
                    </a:moveTo>
                    <a:cubicBezTo>
                      <a:pt x="0" y="7"/>
                      <a:pt x="0" y="13"/>
                      <a:pt x="4" y="17"/>
                    </a:cubicBezTo>
                    <a:cubicBezTo>
                      <a:pt x="7" y="20"/>
                      <a:pt x="13" y="20"/>
                      <a:pt x="16" y="17"/>
                    </a:cubicBezTo>
                    <a:cubicBezTo>
                      <a:pt x="20" y="13"/>
                      <a:pt x="20" y="7"/>
                      <a:pt x="16" y="4"/>
                    </a:cubicBezTo>
                    <a:cubicBezTo>
                      <a:pt x="13" y="0"/>
                      <a:pt x="7" y="0"/>
                      <a:pt x="4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19" name="Freeform 17"/>
              <p:cNvSpPr/>
              <p:nvPr>
                <p:custDataLst>
                  <p:tags r:id="rId43"/>
                </p:custDataLst>
              </p:nvPr>
            </p:nvSpPr>
            <p:spPr bwMode="auto">
              <a:xfrm rot="5400000">
                <a:off x="5509273" y="4180627"/>
                <a:ext cx="40916" cy="40915"/>
              </a:xfrm>
              <a:custGeom>
                <a:avLst/>
                <a:gdLst>
                  <a:gd name="T0" fmla="*/ 3 w 20"/>
                  <a:gd name="T1" fmla="*/ 4 h 20"/>
                  <a:gd name="T2" fmla="*/ 3 w 20"/>
                  <a:gd name="T3" fmla="*/ 16 h 20"/>
                  <a:gd name="T4" fmla="*/ 16 w 20"/>
                  <a:gd name="T5" fmla="*/ 16 h 20"/>
                  <a:gd name="T6" fmla="*/ 16 w 20"/>
                  <a:gd name="T7" fmla="*/ 4 h 20"/>
                  <a:gd name="T8" fmla="*/ 3 w 20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3" y="4"/>
                    </a:moveTo>
                    <a:cubicBezTo>
                      <a:pt x="0" y="7"/>
                      <a:pt x="0" y="13"/>
                      <a:pt x="3" y="16"/>
                    </a:cubicBezTo>
                    <a:cubicBezTo>
                      <a:pt x="7" y="20"/>
                      <a:pt x="13" y="20"/>
                      <a:pt x="16" y="16"/>
                    </a:cubicBezTo>
                    <a:cubicBezTo>
                      <a:pt x="20" y="13"/>
                      <a:pt x="20" y="7"/>
                      <a:pt x="16" y="4"/>
                    </a:cubicBezTo>
                    <a:cubicBezTo>
                      <a:pt x="13" y="0"/>
                      <a:pt x="7" y="0"/>
                      <a:pt x="3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20" name="Freeform 18"/>
              <p:cNvSpPr/>
              <p:nvPr>
                <p:custDataLst>
                  <p:tags r:id="rId44"/>
                </p:custDataLst>
              </p:nvPr>
            </p:nvSpPr>
            <p:spPr bwMode="auto">
              <a:xfrm rot="5400000">
                <a:off x="5364363" y="4034866"/>
                <a:ext cx="38359" cy="41768"/>
              </a:xfrm>
              <a:custGeom>
                <a:avLst/>
                <a:gdLst>
                  <a:gd name="T0" fmla="*/ 3 w 19"/>
                  <a:gd name="T1" fmla="*/ 17 h 20"/>
                  <a:gd name="T2" fmla="*/ 3 w 19"/>
                  <a:gd name="T3" fmla="*/ 4 h 20"/>
                  <a:gd name="T4" fmla="*/ 16 w 19"/>
                  <a:gd name="T5" fmla="*/ 4 h 20"/>
                  <a:gd name="T6" fmla="*/ 16 w 19"/>
                  <a:gd name="T7" fmla="*/ 17 h 20"/>
                  <a:gd name="T8" fmla="*/ 3 w 19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17"/>
                    </a:moveTo>
                    <a:cubicBezTo>
                      <a:pt x="0" y="13"/>
                      <a:pt x="0" y="7"/>
                      <a:pt x="3" y="4"/>
                    </a:cubicBezTo>
                    <a:cubicBezTo>
                      <a:pt x="7" y="0"/>
                      <a:pt x="12" y="0"/>
                      <a:pt x="16" y="4"/>
                    </a:cubicBezTo>
                    <a:cubicBezTo>
                      <a:pt x="19" y="7"/>
                      <a:pt x="19" y="13"/>
                      <a:pt x="16" y="17"/>
                    </a:cubicBezTo>
                    <a:cubicBezTo>
                      <a:pt x="12" y="20"/>
                      <a:pt x="7" y="20"/>
                      <a:pt x="3" y="17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21" name="Freeform 19"/>
              <p:cNvSpPr/>
              <p:nvPr>
                <p:custDataLst>
                  <p:tags r:id="rId45"/>
                </p:custDataLst>
              </p:nvPr>
            </p:nvSpPr>
            <p:spPr bwMode="auto">
              <a:xfrm rot="5400000">
                <a:off x="5411672" y="4083879"/>
                <a:ext cx="40064" cy="39211"/>
              </a:xfrm>
              <a:custGeom>
                <a:avLst/>
                <a:gdLst>
                  <a:gd name="T0" fmla="*/ 4 w 20"/>
                  <a:gd name="T1" fmla="*/ 16 h 19"/>
                  <a:gd name="T2" fmla="*/ 4 w 20"/>
                  <a:gd name="T3" fmla="*/ 3 h 19"/>
                  <a:gd name="T4" fmla="*/ 17 w 20"/>
                  <a:gd name="T5" fmla="*/ 3 h 19"/>
                  <a:gd name="T6" fmla="*/ 17 w 20"/>
                  <a:gd name="T7" fmla="*/ 16 h 19"/>
                  <a:gd name="T8" fmla="*/ 4 w 20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4" y="16"/>
                    </a:moveTo>
                    <a:cubicBezTo>
                      <a:pt x="0" y="12"/>
                      <a:pt x="0" y="7"/>
                      <a:pt x="4" y="3"/>
                    </a:cubicBezTo>
                    <a:cubicBezTo>
                      <a:pt x="7" y="0"/>
                      <a:pt x="13" y="0"/>
                      <a:pt x="17" y="3"/>
                    </a:cubicBezTo>
                    <a:cubicBezTo>
                      <a:pt x="20" y="7"/>
                      <a:pt x="20" y="12"/>
                      <a:pt x="17" y="16"/>
                    </a:cubicBezTo>
                    <a:cubicBezTo>
                      <a:pt x="13" y="19"/>
                      <a:pt x="7" y="19"/>
                      <a:pt x="4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22" name="Freeform 20"/>
              <p:cNvSpPr/>
              <p:nvPr>
                <p:custDataLst>
                  <p:tags r:id="rId46"/>
                </p:custDataLst>
              </p:nvPr>
            </p:nvSpPr>
            <p:spPr bwMode="auto">
              <a:xfrm rot="5400000">
                <a:off x="5459833" y="4132040"/>
                <a:ext cx="40916" cy="40915"/>
              </a:xfrm>
              <a:custGeom>
                <a:avLst/>
                <a:gdLst>
                  <a:gd name="T0" fmla="*/ 4 w 20"/>
                  <a:gd name="T1" fmla="*/ 16 h 20"/>
                  <a:gd name="T2" fmla="*/ 4 w 20"/>
                  <a:gd name="T3" fmla="*/ 3 h 20"/>
                  <a:gd name="T4" fmla="*/ 16 w 20"/>
                  <a:gd name="T5" fmla="*/ 3 h 20"/>
                  <a:gd name="T6" fmla="*/ 16 w 20"/>
                  <a:gd name="T7" fmla="*/ 16 h 20"/>
                  <a:gd name="T8" fmla="*/ 4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16"/>
                    </a:moveTo>
                    <a:cubicBezTo>
                      <a:pt x="0" y="13"/>
                      <a:pt x="0" y="7"/>
                      <a:pt x="4" y="3"/>
                    </a:cubicBezTo>
                    <a:cubicBezTo>
                      <a:pt x="7" y="0"/>
                      <a:pt x="13" y="0"/>
                      <a:pt x="16" y="3"/>
                    </a:cubicBezTo>
                    <a:cubicBezTo>
                      <a:pt x="20" y="7"/>
                      <a:pt x="20" y="13"/>
                      <a:pt x="16" y="16"/>
                    </a:cubicBezTo>
                    <a:cubicBezTo>
                      <a:pt x="13" y="20"/>
                      <a:pt x="7" y="20"/>
                      <a:pt x="4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23" name="Freeform 21"/>
              <p:cNvSpPr/>
              <p:nvPr>
                <p:custDataLst>
                  <p:tags r:id="rId47"/>
                </p:custDataLst>
              </p:nvPr>
            </p:nvSpPr>
            <p:spPr bwMode="auto">
              <a:xfrm rot="5400000">
                <a:off x="5509273" y="4180627"/>
                <a:ext cx="40916" cy="40915"/>
              </a:xfrm>
              <a:custGeom>
                <a:avLst/>
                <a:gdLst>
                  <a:gd name="T0" fmla="*/ 3 w 20"/>
                  <a:gd name="T1" fmla="*/ 16 h 20"/>
                  <a:gd name="T2" fmla="*/ 3 w 20"/>
                  <a:gd name="T3" fmla="*/ 4 h 20"/>
                  <a:gd name="T4" fmla="*/ 16 w 20"/>
                  <a:gd name="T5" fmla="*/ 4 h 20"/>
                  <a:gd name="T6" fmla="*/ 16 w 20"/>
                  <a:gd name="T7" fmla="*/ 16 h 20"/>
                  <a:gd name="T8" fmla="*/ 3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3" y="16"/>
                    </a:moveTo>
                    <a:cubicBezTo>
                      <a:pt x="0" y="13"/>
                      <a:pt x="0" y="7"/>
                      <a:pt x="3" y="4"/>
                    </a:cubicBezTo>
                    <a:cubicBezTo>
                      <a:pt x="7" y="0"/>
                      <a:pt x="13" y="0"/>
                      <a:pt x="16" y="4"/>
                    </a:cubicBezTo>
                    <a:cubicBezTo>
                      <a:pt x="20" y="7"/>
                      <a:pt x="20" y="13"/>
                      <a:pt x="16" y="16"/>
                    </a:cubicBezTo>
                    <a:cubicBezTo>
                      <a:pt x="13" y="20"/>
                      <a:pt x="7" y="20"/>
                      <a:pt x="3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24" name="Freeform 22"/>
              <p:cNvSpPr/>
              <p:nvPr>
                <p:custDataLst>
                  <p:tags r:id="rId48"/>
                </p:custDataLst>
              </p:nvPr>
            </p:nvSpPr>
            <p:spPr bwMode="auto">
              <a:xfrm rot="5400000">
                <a:off x="5655033" y="3928314"/>
                <a:ext cx="40916" cy="40915"/>
              </a:xfrm>
              <a:custGeom>
                <a:avLst/>
                <a:gdLst>
                  <a:gd name="T0" fmla="*/ 4 w 20"/>
                  <a:gd name="T1" fmla="*/ 3 h 20"/>
                  <a:gd name="T2" fmla="*/ 4 w 20"/>
                  <a:gd name="T3" fmla="*/ 16 h 20"/>
                  <a:gd name="T4" fmla="*/ 16 w 20"/>
                  <a:gd name="T5" fmla="*/ 16 h 20"/>
                  <a:gd name="T6" fmla="*/ 16 w 20"/>
                  <a:gd name="T7" fmla="*/ 3 h 20"/>
                  <a:gd name="T8" fmla="*/ 4 w 20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3"/>
                    </a:moveTo>
                    <a:cubicBezTo>
                      <a:pt x="0" y="7"/>
                      <a:pt x="0" y="13"/>
                      <a:pt x="4" y="16"/>
                    </a:cubicBezTo>
                    <a:cubicBezTo>
                      <a:pt x="7" y="20"/>
                      <a:pt x="13" y="20"/>
                      <a:pt x="16" y="16"/>
                    </a:cubicBezTo>
                    <a:cubicBezTo>
                      <a:pt x="20" y="13"/>
                      <a:pt x="20" y="7"/>
                      <a:pt x="16" y="3"/>
                    </a:cubicBezTo>
                    <a:cubicBezTo>
                      <a:pt x="13" y="0"/>
                      <a:pt x="7" y="0"/>
                      <a:pt x="4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25" name="Freeform 23"/>
              <p:cNvSpPr/>
              <p:nvPr>
                <p:custDataLst>
                  <p:tags r:id="rId49"/>
                </p:custDataLst>
              </p:nvPr>
            </p:nvSpPr>
            <p:spPr bwMode="auto">
              <a:xfrm rot="5400000">
                <a:off x="5607299" y="3977754"/>
                <a:ext cx="40916" cy="39211"/>
              </a:xfrm>
              <a:custGeom>
                <a:avLst/>
                <a:gdLst>
                  <a:gd name="T0" fmla="*/ 3 w 20"/>
                  <a:gd name="T1" fmla="*/ 3 h 19"/>
                  <a:gd name="T2" fmla="*/ 3 w 20"/>
                  <a:gd name="T3" fmla="*/ 16 h 19"/>
                  <a:gd name="T4" fmla="*/ 16 w 20"/>
                  <a:gd name="T5" fmla="*/ 16 h 19"/>
                  <a:gd name="T6" fmla="*/ 16 w 20"/>
                  <a:gd name="T7" fmla="*/ 3 h 19"/>
                  <a:gd name="T8" fmla="*/ 3 w 20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3" y="3"/>
                    </a:moveTo>
                    <a:cubicBezTo>
                      <a:pt x="0" y="7"/>
                      <a:pt x="0" y="12"/>
                      <a:pt x="3" y="16"/>
                    </a:cubicBezTo>
                    <a:cubicBezTo>
                      <a:pt x="7" y="19"/>
                      <a:pt x="13" y="19"/>
                      <a:pt x="16" y="16"/>
                    </a:cubicBezTo>
                    <a:cubicBezTo>
                      <a:pt x="20" y="12"/>
                      <a:pt x="20" y="7"/>
                      <a:pt x="16" y="3"/>
                    </a:cubicBezTo>
                    <a:cubicBezTo>
                      <a:pt x="13" y="0"/>
                      <a:pt x="7" y="0"/>
                      <a:pt x="3" y="3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26" name="Freeform 24"/>
              <p:cNvSpPr/>
              <p:nvPr>
                <p:custDataLst>
                  <p:tags r:id="rId50"/>
                </p:custDataLst>
              </p:nvPr>
            </p:nvSpPr>
            <p:spPr bwMode="auto">
              <a:xfrm rot="5400000">
                <a:off x="5559990" y="4025063"/>
                <a:ext cx="38359" cy="40915"/>
              </a:xfrm>
              <a:custGeom>
                <a:avLst/>
                <a:gdLst>
                  <a:gd name="T0" fmla="*/ 3 w 19"/>
                  <a:gd name="T1" fmla="*/ 4 h 20"/>
                  <a:gd name="T2" fmla="*/ 3 w 19"/>
                  <a:gd name="T3" fmla="*/ 17 h 20"/>
                  <a:gd name="T4" fmla="*/ 16 w 19"/>
                  <a:gd name="T5" fmla="*/ 17 h 20"/>
                  <a:gd name="T6" fmla="*/ 16 w 19"/>
                  <a:gd name="T7" fmla="*/ 4 h 20"/>
                  <a:gd name="T8" fmla="*/ 3 w 19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4"/>
                    </a:moveTo>
                    <a:cubicBezTo>
                      <a:pt x="0" y="7"/>
                      <a:pt x="0" y="13"/>
                      <a:pt x="3" y="17"/>
                    </a:cubicBezTo>
                    <a:cubicBezTo>
                      <a:pt x="7" y="20"/>
                      <a:pt x="12" y="20"/>
                      <a:pt x="16" y="17"/>
                    </a:cubicBezTo>
                    <a:cubicBezTo>
                      <a:pt x="19" y="13"/>
                      <a:pt x="19" y="7"/>
                      <a:pt x="16" y="4"/>
                    </a:cubicBezTo>
                    <a:cubicBezTo>
                      <a:pt x="12" y="0"/>
                      <a:pt x="7" y="0"/>
                      <a:pt x="3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27" name="Freeform 25"/>
              <p:cNvSpPr/>
              <p:nvPr>
                <p:custDataLst>
                  <p:tags r:id="rId51"/>
                </p:custDataLst>
              </p:nvPr>
            </p:nvSpPr>
            <p:spPr bwMode="auto">
              <a:xfrm rot="5400000">
                <a:off x="5509699" y="4072798"/>
                <a:ext cx="40064" cy="40915"/>
              </a:xfrm>
              <a:custGeom>
                <a:avLst/>
                <a:gdLst>
                  <a:gd name="T0" fmla="*/ 4 w 20"/>
                  <a:gd name="T1" fmla="*/ 4 h 20"/>
                  <a:gd name="T2" fmla="*/ 4 w 20"/>
                  <a:gd name="T3" fmla="*/ 16 h 20"/>
                  <a:gd name="T4" fmla="*/ 17 w 20"/>
                  <a:gd name="T5" fmla="*/ 16 h 20"/>
                  <a:gd name="T6" fmla="*/ 17 w 20"/>
                  <a:gd name="T7" fmla="*/ 4 h 20"/>
                  <a:gd name="T8" fmla="*/ 4 w 20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4"/>
                    </a:moveTo>
                    <a:cubicBezTo>
                      <a:pt x="0" y="7"/>
                      <a:pt x="0" y="13"/>
                      <a:pt x="4" y="16"/>
                    </a:cubicBezTo>
                    <a:cubicBezTo>
                      <a:pt x="7" y="20"/>
                      <a:pt x="13" y="20"/>
                      <a:pt x="17" y="16"/>
                    </a:cubicBezTo>
                    <a:cubicBezTo>
                      <a:pt x="20" y="13"/>
                      <a:pt x="20" y="7"/>
                      <a:pt x="17" y="4"/>
                    </a:cubicBezTo>
                    <a:cubicBezTo>
                      <a:pt x="13" y="0"/>
                      <a:pt x="7" y="0"/>
                      <a:pt x="4" y="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28" name="Freeform 26"/>
              <p:cNvSpPr/>
              <p:nvPr>
                <p:custDataLst>
                  <p:tags r:id="rId52"/>
                </p:custDataLst>
              </p:nvPr>
            </p:nvSpPr>
            <p:spPr bwMode="auto">
              <a:xfrm rot="5400000">
                <a:off x="5363085" y="3927888"/>
                <a:ext cx="40916" cy="41768"/>
              </a:xfrm>
              <a:custGeom>
                <a:avLst/>
                <a:gdLst>
                  <a:gd name="T0" fmla="*/ 4 w 20"/>
                  <a:gd name="T1" fmla="*/ 17 h 20"/>
                  <a:gd name="T2" fmla="*/ 4 w 20"/>
                  <a:gd name="T3" fmla="*/ 4 h 20"/>
                  <a:gd name="T4" fmla="*/ 16 w 20"/>
                  <a:gd name="T5" fmla="*/ 4 h 20"/>
                  <a:gd name="T6" fmla="*/ 16 w 20"/>
                  <a:gd name="T7" fmla="*/ 17 h 20"/>
                  <a:gd name="T8" fmla="*/ 4 w 20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17"/>
                    </a:moveTo>
                    <a:cubicBezTo>
                      <a:pt x="0" y="13"/>
                      <a:pt x="0" y="7"/>
                      <a:pt x="4" y="4"/>
                    </a:cubicBezTo>
                    <a:cubicBezTo>
                      <a:pt x="7" y="0"/>
                      <a:pt x="13" y="0"/>
                      <a:pt x="16" y="4"/>
                    </a:cubicBezTo>
                    <a:cubicBezTo>
                      <a:pt x="20" y="7"/>
                      <a:pt x="20" y="13"/>
                      <a:pt x="16" y="17"/>
                    </a:cubicBezTo>
                    <a:cubicBezTo>
                      <a:pt x="13" y="20"/>
                      <a:pt x="7" y="20"/>
                      <a:pt x="4" y="17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29" name="Freeform 27"/>
              <p:cNvSpPr/>
              <p:nvPr>
                <p:custDataLst>
                  <p:tags r:id="rId53"/>
                </p:custDataLst>
              </p:nvPr>
            </p:nvSpPr>
            <p:spPr bwMode="auto">
              <a:xfrm rot="5400000">
                <a:off x="5411246" y="3977754"/>
                <a:ext cx="40916" cy="39211"/>
              </a:xfrm>
              <a:custGeom>
                <a:avLst/>
                <a:gdLst>
                  <a:gd name="T0" fmla="*/ 3 w 20"/>
                  <a:gd name="T1" fmla="*/ 16 h 19"/>
                  <a:gd name="T2" fmla="*/ 3 w 20"/>
                  <a:gd name="T3" fmla="*/ 3 h 19"/>
                  <a:gd name="T4" fmla="*/ 16 w 20"/>
                  <a:gd name="T5" fmla="*/ 3 h 19"/>
                  <a:gd name="T6" fmla="*/ 16 w 20"/>
                  <a:gd name="T7" fmla="*/ 16 h 19"/>
                  <a:gd name="T8" fmla="*/ 3 w 20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9">
                    <a:moveTo>
                      <a:pt x="3" y="16"/>
                    </a:moveTo>
                    <a:cubicBezTo>
                      <a:pt x="0" y="12"/>
                      <a:pt x="0" y="7"/>
                      <a:pt x="3" y="3"/>
                    </a:cubicBezTo>
                    <a:cubicBezTo>
                      <a:pt x="7" y="0"/>
                      <a:pt x="13" y="0"/>
                      <a:pt x="16" y="3"/>
                    </a:cubicBezTo>
                    <a:cubicBezTo>
                      <a:pt x="20" y="7"/>
                      <a:pt x="20" y="12"/>
                      <a:pt x="16" y="16"/>
                    </a:cubicBezTo>
                    <a:cubicBezTo>
                      <a:pt x="13" y="19"/>
                      <a:pt x="7" y="19"/>
                      <a:pt x="3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30" name="Freeform 28"/>
              <p:cNvSpPr/>
              <p:nvPr>
                <p:custDataLst>
                  <p:tags r:id="rId54"/>
                </p:custDataLst>
              </p:nvPr>
            </p:nvSpPr>
            <p:spPr bwMode="auto">
              <a:xfrm rot="5400000">
                <a:off x="5461112" y="4025063"/>
                <a:ext cx="38359" cy="40915"/>
              </a:xfrm>
              <a:custGeom>
                <a:avLst/>
                <a:gdLst>
                  <a:gd name="T0" fmla="*/ 3 w 19"/>
                  <a:gd name="T1" fmla="*/ 16 h 20"/>
                  <a:gd name="T2" fmla="*/ 3 w 19"/>
                  <a:gd name="T3" fmla="*/ 3 h 20"/>
                  <a:gd name="T4" fmla="*/ 16 w 19"/>
                  <a:gd name="T5" fmla="*/ 3 h 20"/>
                  <a:gd name="T6" fmla="*/ 16 w 19"/>
                  <a:gd name="T7" fmla="*/ 16 h 20"/>
                  <a:gd name="T8" fmla="*/ 3 w 19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3" y="16"/>
                    </a:moveTo>
                    <a:cubicBezTo>
                      <a:pt x="0" y="13"/>
                      <a:pt x="0" y="7"/>
                      <a:pt x="3" y="3"/>
                    </a:cubicBezTo>
                    <a:cubicBezTo>
                      <a:pt x="7" y="0"/>
                      <a:pt x="12" y="0"/>
                      <a:pt x="16" y="3"/>
                    </a:cubicBezTo>
                    <a:cubicBezTo>
                      <a:pt x="19" y="7"/>
                      <a:pt x="19" y="13"/>
                      <a:pt x="16" y="16"/>
                    </a:cubicBezTo>
                    <a:cubicBezTo>
                      <a:pt x="12" y="20"/>
                      <a:pt x="7" y="20"/>
                      <a:pt x="3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  <p:sp>
            <p:nvSpPr>
              <p:cNvPr id="131" name="Freeform 29"/>
              <p:cNvSpPr/>
              <p:nvPr>
                <p:custDataLst>
                  <p:tags r:id="rId55"/>
                </p:custDataLst>
              </p:nvPr>
            </p:nvSpPr>
            <p:spPr bwMode="auto">
              <a:xfrm rot="5400000">
                <a:off x="5509699" y="4072798"/>
                <a:ext cx="40064" cy="40915"/>
              </a:xfrm>
              <a:custGeom>
                <a:avLst/>
                <a:gdLst>
                  <a:gd name="T0" fmla="*/ 4 w 20"/>
                  <a:gd name="T1" fmla="*/ 16 h 20"/>
                  <a:gd name="T2" fmla="*/ 4 w 20"/>
                  <a:gd name="T3" fmla="*/ 4 h 20"/>
                  <a:gd name="T4" fmla="*/ 17 w 20"/>
                  <a:gd name="T5" fmla="*/ 4 h 20"/>
                  <a:gd name="T6" fmla="*/ 17 w 20"/>
                  <a:gd name="T7" fmla="*/ 16 h 20"/>
                  <a:gd name="T8" fmla="*/ 4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4" y="16"/>
                    </a:moveTo>
                    <a:cubicBezTo>
                      <a:pt x="0" y="13"/>
                      <a:pt x="0" y="7"/>
                      <a:pt x="4" y="4"/>
                    </a:cubicBezTo>
                    <a:cubicBezTo>
                      <a:pt x="7" y="0"/>
                      <a:pt x="13" y="0"/>
                      <a:pt x="17" y="4"/>
                    </a:cubicBezTo>
                    <a:cubicBezTo>
                      <a:pt x="20" y="7"/>
                      <a:pt x="20" y="13"/>
                      <a:pt x="17" y="16"/>
                    </a:cubicBezTo>
                    <a:cubicBezTo>
                      <a:pt x="13" y="20"/>
                      <a:pt x="7" y="20"/>
                      <a:pt x="4" y="16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aturday Sans Regular" panose="02010600010101010101" charset="-122"/>
                  <a:ea typeface="Oxford Regular" panose="02010600010101010101" charset="-122"/>
                  <a:cs typeface="+mn-cs"/>
                </a:endParaRPr>
              </a:p>
            </p:txBody>
          </p:sp>
        </p:grpSp>
      </p:grpSp>
      <p:grpSp>
        <p:nvGrpSpPr>
          <p:cNvPr id="136" name="组合 135"/>
          <p:cNvGrpSpPr/>
          <p:nvPr>
            <p:custDataLst>
              <p:tags r:id="rId56"/>
            </p:custDataLst>
          </p:nvPr>
        </p:nvGrpSpPr>
        <p:grpSpPr>
          <a:xfrm>
            <a:off x="7059930" y="889635"/>
            <a:ext cx="4710430" cy="1974215"/>
            <a:chOff x="789057" y="981075"/>
            <a:chExt cx="3281975" cy="2246382"/>
          </a:xfrm>
          <a:gradFill>
            <a:gsLst>
              <a:gs pos="50000">
                <a:srgbClr val="1F5FBF"/>
              </a:gs>
              <a:gs pos="0">
                <a:srgbClr val="1486CB"/>
              </a:gs>
              <a:gs pos="100000">
                <a:srgbClr val="2A34B2"/>
              </a:gs>
            </a:gsLst>
            <a:lin ang="5400000" scaled="1"/>
          </a:gradFill>
        </p:grpSpPr>
        <p:sp>
          <p:nvSpPr>
            <p:cNvPr id="137" name="任意多边形: 形状 96"/>
            <p:cNvSpPr/>
            <p:nvPr>
              <p:custDataLst>
                <p:tags r:id="rId57"/>
              </p:custDataLst>
            </p:nvPr>
          </p:nvSpPr>
          <p:spPr>
            <a:xfrm>
              <a:off x="789057" y="981075"/>
              <a:ext cx="3219769" cy="2246382"/>
            </a:xfrm>
            <a:custGeom>
              <a:avLst/>
              <a:gdLst>
                <a:gd name="connsiteX0" fmla="*/ 156917 w 3219769"/>
                <a:gd name="connsiteY0" fmla="*/ 0 h 2246382"/>
                <a:gd name="connsiteX1" fmla="*/ 1756441 w 3219769"/>
                <a:gd name="connsiteY1" fmla="*/ 0 h 2246382"/>
                <a:gd name="connsiteX2" fmla="*/ 1804390 w 3219769"/>
                <a:gd name="connsiteY2" fmla="*/ 47950 h 2246382"/>
                <a:gd name="connsiteX3" fmla="*/ 3146750 w 3219769"/>
                <a:gd name="connsiteY3" fmla="*/ 47950 h 2246382"/>
                <a:gd name="connsiteX4" fmla="*/ 3192514 w 3219769"/>
                <a:gd name="connsiteY4" fmla="*/ 93713 h 2246382"/>
                <a:gd name="connsiteX5" fmla="*/ 3192514 w 3219769"/>
                <a:gd name="connsiteY5" fmla="*/ 395440 h 2246382"/>
                <a:gd name="connsiteX6" fmla="*/ 3192514 w 3219769"/>
                <a:gd name="connsiteY6" fmla="*/ 886941 h 2246382"/>
                <a:gd name="connsiteX7" fmla="*/ 3219769 w 3219769"/>
                <a:gd name="connsiteY7" fmla="*/ 914170 h 2246382"/>
                <a:gd name="connsiteX8" fmla="*/ 3219769 w 3219769"/>
                <a:gd name="connsiteY8" fmla="*/ 1215897 h 2246382"/>
                <a:gd name="connsiteX9" fmla="*/ 3219769 w 3219769"/>
                <a:gd name="connsiteY9" fmla="*/ 1497116 h 2246382"/>
                <a:gd name="connsiteX10" fmla="*/ 3219769 w 3219769"/>
                <a:gd name="connsiteY10" fmla="*/ 1798843 h 2246382"/>
                <a:gd name="connsiteX11" fmla="*/ 3187633 w 3219769"/>
                <a:gd name="connsiteY11" fmla="*/ 1830979 h 2246382"/>
                <a:gd name="connsiteX12" fmla="*/ 3187633 w 3219769"/>
                <a:gd name="connsiteY12" fmla="*/ 1856688 h 2246382"/>
                <a:gd name="connsiteX13" fmla="*/ 3187633 w 3219769"/>
                <a:gd name="connsiteY13" fmla="*/ 2158415 h 2246382"/>
                <a:gd name="connsiteX14" fmla="*/ 3099640 w 3219769"/>
                <a:gd name="connsiteY14" fmla="*/ 2246382 h 2246382"/>
                <a:gd name="connsiteX15" fmla="*/ 117688 w 3219769"/>
                <a:gd name="connsiteY15" fmla="*/ 2246382 h 2246382"/>
                <a:gd name="connsiteX16" fmla="*/ 687 w 3219769"/>
                <a:gd name="connsiteY16" fmla="*/ 2129406 h 2246382"/>
                <a:gd name="connsiteX17" fmla="*/ 0 w 3219769"/>
                <a:gd name="connsiteY17" fmla="*/ 458618 h 2246382"/>
                <a:gd name="connsiteX18" fmla="*/ 124 w 3219769"/>
                <a:gd name="connsiteY18" fmla="*/ 458494 h 2246382"/>
                <a:gd name="connsiteX19" fmla="*/ 0 w 3219769"/>
                <a:gd name="connsiteY19" fmla="*/ 156891 h 2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219769" h="2246382">
                  <a:moveTo>
                    <a:pt x="156917" y="0"/>
                  </a:moveTo>
                  <a:lnTo>
                    <a:pt x="1756441" y="0"/>
                  </a:lnTo>
                  <a:lnTo>
                    <a:pt x="1804390" y="47950"/>
                  </a:lnTo>
                  <a:lnTo>
                    <a:pt x="3146750" y="47950"/>
                  </a:lnTo>
                  <a:lnTo>
                    <a:pt x="3192514" y="93713"/>
                  </a:lnTo>
                  <a:lnTo>
                    <a:pt x="3192514" y="395440"/>
                  </a:lnTo>
                  <a:lnTo>
                    <a:pt x="3192514" y="886941"/>
                  </a:lnTo>
                  <a:lnTo>
                    <a:pt x="3219769" y="914170"/>
                  </a:lnTo>
                  <a:lnTo>
                    <a:pt x="3219769" y="1215897"/>
                  </a:lnTo>
                  <a:lnTo>
                    <a:pt x="3219769" y="1497116"/>
                  </a:lnTo>
                  <a:lnTo>
                    <a:pt x="3219769" y="1798843"/>
                  </a:lnTo>
                  <a:lnTo>
                    <a:pt x="3187633" y="1830979"/>
                  </a:lnTo>
                  <a:lnTo>
                    <a:pt x="3187633" y="1856688"/>
                  </a:lnTo>
                  <a:lnTo>
                    <a:pt x="3187633" y="2158415"/>
                  </a:lnTo>
                  <a:lnTo>
                    <a:pt x="3099640" y="2246382"/>
                  </a:lnTo>
                  <a:lnTo>
                    <a:pt x="117688" y="2246382"/>
                  </a:lnTo>
                  <a:lnTo>
                    <a:pt x="687" y="2129406"/>
                  </a:lnTo>
                  <a:lnTo>
                    <a:pt x="0" y="458618"/>
                  </a:lnTo>
                  <a:lnTo>
                    <a:pt x="124" y="458494"/>
                  </a:lnTo>
                  <a:lnTo>
                    <a:pt x="0" y="156891"/>
                  </a:lnTo>
                  <a:close/>
                </a:path>
              </a:pathLst>
            </a:custGeom>
            <a:grpFill/>
            <a:ln w="9525" cap="flat">
              <a:solidFill>
                <a:srgbClr val="00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turday Sans Regular" panose="02010600010101010101" charset="-122"/>
                <a:sym typeface="Saturday Sans Regular" panose="02010600010101010101" charset="-122"/>
              </a:endParaRPr>
            </a:p>
          </p:txBody>
        </p:sp>
        <p:sp>
          <p:nvSpPr>
            <p:cNvPr id="138" name="任意多边形: 形状 97"/>
            <p:cNvSpPr/>
            <p:nvPr>
              <p:custDataLst>
                <p:tags r:id="rId58"/>
              </p:custDataLst>
            </p:nvPr>
          </p:nvSpPr>
          <p:spPr>
            <a:xfrm>
              <a:off x="4051150" y="1900685"/>
              <a:ext cx="19882" cy="874839"/>
            </a:xfrm>
            <a:custGeom>
              <a:avLst/>
              <a:gdLst>
                <a:gd name="connsiteX0" fmla="*/ 814 w 19882"/>
                <a:gd name="connsiteY0" fmla="*/ 0 h 874839"/>
                <a:gd name="connsiteX1" fmla="*/ 19882 w 19882"/>
                <a:gd name="connsiteY1" fmla="*/ 19068 h 874839"/>
                <a:gd name="connsiteX2" fmla="*/ 19882 w 19882"/>
                <a:gd name="connsiteY2" fmla="*/ 310681 h 874839"/>
                <a:gd name="connsiteX3" fmla="*/ 19882 w 19882"/>
                <a:gd name="connsiteY3" fmla="*/ 563345 h 874839"/>
                <a:gd name="connsiteX4" fmla="*/ 19882 w 19882"/>
                <a:gd name="connsiteY4" fmla="*/ 854958 h 874839"/>
                <a:gd name="connsiteX5" fmla="*/ 0 w 19882"/>
                <a:gd name="connsiteY5" fmla="*/ 874839 h 874839"/>
                <a:gd name="connsiteX6" fmla="*/ 407 w 19882"/>
                <a:gd name="connsiteY6" fmla="*/ 582819 h 874839"/>
                <a:gd name="connsiteX7" fmla="*/ 0 w 19882"/>
                <a:gd name="connsiteY7" fmla="*/ 583226 h 87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2" h="874839">
                  <a:moveTo>
                    <a:pt x="814" y="0"/>
                  </a:moveTo>
                  <a:lnTo>
                    <a:pt x="19882" y="19068"/>
                  </a:lnTo>
                  <a:lnTo>
                    <a:pt x="19882" y="310681"/>
                  </a:lnTo>
                  <a:lnTo>
                    <a:pt x="19882" y="563345"/>
                  </a:lnTo>
                  <a:lnTo>
                    <a:pt x="19882" y="854958"/>
                  </a:lnTo>
                  <a:lnTo>
                    <a:pt x="0" y="874839"/>
                  </a:lnTo>
                  <a:lnTo>
                    <a:pt x="407" y="582819"/>
                  </a:lnTo>
                  <a:lnTo>
                    <a:pt x="0" y="583226"/>
                  </a:lnTo>
                  <a:close/>
                </a:path>
              </a:pathLst>
            </a:custGeom>
            <a:grpFill/>
            <a:ln w="65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turday Sans Regular" panose="02010600010101010101" charset="-122"/>
                <a:sym typeface="Saturday Sans Regular" panose="02010600010101010101" charset="-122"/>
              </a:endParaRPr>
            </a:p>
          </p:txBody>
        </p:sp>
      </p:grpSp>
      <p:pic>
        <p:nvPicPr>
          <p:cNvPr id="134" name="图片 133"/>
          <p:cNvPicPr>
            <a:picLocks noChangeAspect="1"/>
          </p:cNvPicPr>
          <p:nvPr/>
        </p:nvPicPr>
        <p:blipFill>
          <a:blip r:embed="rId59"/>
          <a:srcRect b="35813"/>
          <a:stretch>
            <a:fillRect/>
          </a:stretch>
        </p:blipFill>
        <p:spPr>
          <a:xfrm>
            <a:off x="7252335" y="1028700"/>
            <a:ext cx="1675765" cy="1318895"/>
          </a:xfrm>
          <a:prstGeom prst="rect">
            <a:avLst/>
          </a:prstGeom>
          <a:ln w="38100">
            <a:solidFill>
              <a:srgbClr val="023AAA"/>
            </a:solidFill>
          </a:ln>
        </p:spPr>
      </p:pic>
      <p:sp>
        <p:nvSpPr>
          <p:cNvPr id="139" name="圆角矩形 52"/>
          <p:cNvSpPr/>
          <p:nvPr>
            <p:custDataLst>
              <p:tags r:id="rId60"/>
            </p:custDataLst>
          </p:nvPr>
        </p:nvSpPr>
        <p:spPr>
          <a:xfrm>
            <a:off x="7199630" y="3267710"/>
            <a:ext cx="4481195" cy="403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/>
            <a:r>
              <a:rPr lang="en-US" altLang="zh-CN" dirty="0">
                <a:gradFill flip="none" rotWithShape="1">
                  <a:gsLst>
                    <a:gs pos="0">
                      <a:prstClr val="white"/>
                    </a:gs>
                    <a:gs pos="99000">
                      <a:srgbClr val="FFA833">
                        <a:lumMod val="60000"/>
                        <a:lumOff val="40000"/>
                      </a:srgbClr>
                    </a:gs>
                  </a:gsLst>
                  <a:lin ang="2700000" scaled="1"/>
                  <a:tileRect/>
                </a:gradFill>
                <a:latin typeface="微软雅黑 Bold" panose="020B0703020204020201" charset="-122"/>
                <a:ea typeface="微软雅黑 Bold" panose="020B0703020204020201" charset="-122"/>
                <a:cs typeface="+mn-ea"/>
                <a:sym typeface="+mn-ea"/>
              </a:rPr>
              <a:t>       政府报告“人工智能+”发展新趋势</a:t>
            </a:r>
            <a:endParaRPr kumimoji="0" lang="en-US" altLang="zh-CN" i="0" u="none" strike="noStrike" kern="1200" cap="none" spc="0" normalizeH="0" baseline="0" dirty="0">
              <a:gradFill flip="none" rotWithShape="1">
                <a:gsLst>
                  <a:gs pos="0">
                    <a:prstClr val="white"/>
                  </a:gs>
                  <a:gs pos="99000">
                    <a:srgbClr val="FFA833">
                      <a:lumMod val="60000"/>
                      <a:lumOff val="40000"/>
                    </a:srgbClr>
                  </a:gs>
                </a:gsLst>
                <a:lin ang="2700000" scaled="1"/>
                <a:tileRect/>
              </a:gradFill>
              <a:latin typeface="微软雅黑 Bold" panose="020B0703020204020201" charset="-122"/>
              <a:ea typeface="微软雅黑 Bold" panose="020B0703020204020201" charset="-122"/>
              <a:cs typeface="+mn-ea"/>
              <a:sym typeface="+mn-ea"/>
            </a:endParaRPr>
          </a:p>
        </p:txBody>
      </p:sp>
      <p:grpSp>
        <p:nvGrpSpPr>
          <p:cNvPr id="140" name="组合 139"/>
          <p:cNvGrpSpPr/>
          <p:nvPr>
            <p:custDataLst>
              <p:tags r:id="rId61"/>
            </p:custDataLst>
          </p:nvPr>
        </p:nvGrpSpPr>
        <p:grpSpPr>
          <a:xfrm>
            <a:off x="7032625" y="3043555"/>
            <a:ext cx="4835525" cy="1946275"/>
            <a:chOff x="789057" y="981075"/>
            <a:chExt cx="3281975" cy="2246382"/>
          </a:xfrm>
          <a:gradFill>
            <a:gsLst>
              <a:gs pos="50000">
                <a:srgbClr val="1F5FBF"/>
              </a:gs>
              <a:gs pos="0">
                <a:srgbClr val="1486CB"/>
              </a:gs>
              <a:gs pos="100000">
                <a:srgbClr val="2A34B2"/>
              </a:gs>
            </a:gsLst>
            <a:lin ang="5400000" scaled="1"/>
          </a:gradFill>
        </p:grpSpPr>
        <p:sp>
          <p:nvSpPr>
            <p:cNvPr id="141" name="任意多边形: 形状 96"/>
            <p:cNvSpPr/>
            <p:nvPr>
              <p:custDataLst>
                <p:tags r:id="rId62"/>
              </p:custDataLst>
            </p:nvPr>
          </p:nvSpPr>
          <p:spPr>
            <a:xfrm>
              <a:off x="789057" y="981075"/>
              <a:ext cx="3219769" cy="2246382"/>
            </a:xfrm>
            <a:custGeom>
              <a:avLst/>
              <a:gdLst>
                <a:gd name="connsiteX0" fmla="*/ 156917 w 3219769"/>
                <a:gd name="connsiteY0" fmla="*/ 0 h 2246382"/>
                <a:gd name="connsiteX1" fmla="*/ 1756441 w 3219769"/>
                <a:gd name="connsiteY1" fmla="*/ 0 h 2246382"/>
                <a:gd name="connsiteX2" fmla="*/ 1804390 w 3219769"/>
                <a:gd name="connsiteY2" fmla="*/ 47950 h 2246382"/>
                <a:gd name="connsiteX3" fmla="*/ 3146750 w 3219769"/>
                <a:gd name="connsiteY3" fmla="*/ 47950 h 2246382"/>
                <a:gd name="connsiteX4" fmla="*/ 3192514 w 3219769"/>
                <a:gd name="connsiteY4" fmla="*/ 93713 h 2246382"/>
                <a:gd name="connsiteX5" fmla="*/ 3192514 w 3219769"/>
                <a:gd name="connsiteY5" fmla="*/ 395440 h 2246382"/>
                <a:gd name="connsiteX6" fmla="*/ 3192514 w 3219769"/>
                <a:gd name="connsiteY6" fmla="*/ 886941 h 2246382"/>
                <a:gd name="connsiteX7" fmla="*/ 3219769 w 3219769"/>
                <a:gd name="connsiteY7" fmla="*/ 914170 h 2246382"/>
                <a:gd name="connsiteX8" fmla="*/ 3219769 w 3219769"/>
                <a:gd name="connsiteY8" fmla="*/ 1215897 h 2246382"/>
                <a:gd name="connsiteX9" fmla="*/ 3219769 w 3219769"/>
                <a:gd name="connsiteY9" fmla="*/ 1497116 h 2246382"/>
                <a:gd name="connsiteX10" fmla="*/ 3219769 w 3219769"/>
                <a:gd name="connsiteY10" fmla="*/ 1798843 h 2246382"/>
                <a:gd name="connsiteX11" fmla="*/ 3187633 w 3219769"/>
                <a:gd name="connsiteY11" fmla="*/ 1830979 h 2246382"/>
                <a:gd name="connsiteX12" fmla="*/ 3187633 w 3219769"/>
                <a:gd name="connsiteY12" fmla="*/ 1856688 h 2246382"/>
                <a:gd name="connsiteX13" fmla="*/ 3187633 w 3219769"/>
                <a:gd name="connsiteY13" fmla="*/ 2158415 h 2246382"/>
                <a:gd name="connsiteX14" fmla="*/ 3099640 w 3219769"/>
                <a:gd name="connsiteY14" fmla="*/ 2246382 h 2246382"/>
                <a:gd name="connsiteX15" fmla="*/ 117688 w 3219769"/>
                <a:gd name="connsiteY15" fmla="*/ 2246382 h 2246382"/>
                <a:gd name="connsiteX16" fmla="*/ 687 w 3219769"/>
                <a:gd name="connsiteY16" fmla="*/ 2129406 h 2246382"/>
                <a:gd name="connsiteX17" fmla="*/ 0 w 3219769"/>
                <a:gd name="connsiteY17" fmla="*/ 458618 h 2246382"/>
                <a:gd name="connsiteX18" fmla="*/ 124 w 3219769"/>
                <a:gd name="connsiteY18" fmla="*/ 458494 h 2246382"/>
                <a:gd name="connsiteX19" fmla="*/ 0 w 3219769"/>
                <a:gd name="connsiteY19" fmla="*/ 156891 h 224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219769" h="2246382">
                  <a:moveTo>
                    <a:pt x="156917" y="0"/>
                  </a:moveTo>
                  <a:lnTo>
                    <a:pt x="1756441" y="0"/>
                  </a:lnTo>
                  <a:lnTo>
                    <a:pt x="1804390" y="47950"/>
                  </a:lnTo>
                  <a:lnTo>
                    <a:pt x="3146750" y="47950"/>
                  </a:lnTo>
                  <a:lnTo>
                    <a:pt x="3192514" y="93713"/>
                  </a:lnTo>
                  <a:lnTo>
                    <a:pt x="3192514" y="395440"/>
                  </a:lnTo>
                  <a:lnTo>
                    <a:pt x="3192514" y="886941"/>
                  </a:lnTo>
                  <a:lnTo>
                    <a:pt x="3219769" y="914170"/>
                  </a:lnTo>
                  <a:lnTo>
                    <a:pt x="3219769" y="1215897"/>
                  </a:lnTo>
                  <a:lnTo>
                    <a:pt x="3219769" y="1497116"/>
                  </a:lnTo>
                  <a:lnTo>
                    <a:pt x="3219769" y="1798843"/>
                  </a:lnTo>
                  <a:lnTo>
                    <a:pt x="3187633" y="1830979"/>
                  </a:lnTo>
                  <a:lnTo>
                    <a:pt x="3187633" y="1856688"/>
                  </a:lnTo>
                  <a:lnTo>
                    <a:pt x="3187633" y="2158415"/>
                  </a:lnTo>
                  <a:lnTo>
                    <a:pt x="3099640" y="2246382"/>
                  </a:lnTo>
                  <a:lnTo>
                    <a:pt x="117688" y="2246382"/>
                  </a:lnTo>
                  <a:lnTo>
                    <a:pt x="687" y="2129406"/>
                  </a:lnTo>
                  <a:lnTo>
                    <a:pt x="0" y="458618"/>
                  </a:lnTo>
                  <a:lnTo>
                    <a:pt x="124" y="458494"/>
                  </a:lnTo>
                  <a:lnTo>
                    <a:pt x="0" y="156891"/>
                  </a:lnTo>
                  <a:close/>
                </a:path>
              </a:pathLst>
            </a:custGeom>
            <a:grpFill/>
            <a:ln w="9525" cap="flat">
              <a:solidFill>
                <a:srgbClr val="00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turday Sans Regular" panose="02010600010101010101" charset="-122"/>
                <a:sym typeface="Saturday Sans Regular" panose="02010600010101010101" charset="-122"/>
              </a:endParaRPr>
            </a:p>
          </p:txBody>
        </p:sp>
        <p:sp>
          <p:nvSpPr>
            <p:cNvPr id="142" name="任意多边形: 形状 97"/>
            <p:cNvSpPr/>
            <p:nvPr>
              <p:custDataLst>
                <p:tags r:id="rId63"/>
              </p:custDataLst>
            </p:nvPr>
          </p:nvSpPr>
          <p:spPr>
            <a:xfrm>
              <a:off x="4051150" y="1900685"/>
              <a:ext cx="19882" cy="874839"/>
            </a:xfrm>
            <a:custGeom>
              <a:avLst/>
              <a:gdLst>
                <a:gd name="connsiteX0" fmla="*/ 814 w 19882"/>
                <a:gd name="connsiteY0" fmla="*/ 0 h 874839"/>
                <a:gd name="connsiteX1" fmla="*/ 19882 w 19882"/>
                <a:gd name="connsiteY1" fmla="*/ 19068 h 874839"/>
                <a:gd name="connsiteX2" fmla="*/ 19882 w 19882"/>
                <a:gd name="connsiteY2" fmla="*/ 310681 h 874839"/>
                <a:gd name="connsiteX3" fmla="*/ 19882 w 19882"/>
                <a:gd name="connsiteY3" fmla="*/ 563345 h 874839"/>
                <a:gd name="connsiteX4" fmla="*/ 19882 w 19882"/>
                <a:gd name="connsiteY4" fmla="*/ 854958 h 874839"/>
                <a:gd name="connsiteX5" fmla="*/ 0 w 19882"/>
                <a:gd name="connsiteY5" fmla="*/ 874839 h 874839"/>
                <a:gd name="connsiteX6" fmla="*/ 407 w 19882"/>
                <a:gd name="connsiteY6" fmla="*/ 582819 h 874839"/>
                <a:gd name="connsiteX7" fmla="*/ 0 w 19882"/>
                <a:gd name="connsiteY7" fmla="*/ 583226 h 87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82" h="874839">
                  <a:moveTo>
                    <a:pt x="814" y="0"/>
                  </a:moveTo>
                  <a:lnTo>
                    <a:pt x="19882" y="19068"/>
                  </a:lnTo>
                  <a:lnTo>
                    <a:pt x="19882" y="310681"/>
                  </a:lnTo>
                  <a:lnTo>
                    <a:pt x="19882" y="563345"/>
                  </a:lnTo>
                  <a:lnTo>
                    <a:pt x="19882" y="854958"/>
                  </a:lnTo>
                  <a:lnTo>
                    <a:pt x="0" y="874839"/>
                  </a:lnTo>
                  <a:lnTo>
                    <a:pt x="407" y="582819"/>
                  </a:lnTo>
                  <a:lnTo>
                    <a:pt x="0" y="583226"/>
                  </a:lnTo>
                  <a:close/>
                </a:path>
              </a:pathLst>
            </a:custGeom>
            <a:grpFill/>
            <a:ln w="65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turday Sans Regular" panose="02010600010101010101" charset="-122"/>
                <a:sym typeface="Saturday Sans Regular" panose="02010600010101010101" charset="-122"/>
              </a:endParaRPr>
            </a:p>
          </p:txBody>
        </p:sp>
      </p:grpSp>
      <p:pic>
        <p:nvPicPr>
          <p:cNvPr id="135" name="图片 134"/>
          <p:cNvPicPr>
            <a:picLocks noChangeAspect="1"/>
          </p:cNvPicPr>
          <p:nvPr/>
        </p:nvPicPr>
        <p:blipFill>
          <a:blip r:embed="rId64"/>
          <a:srcRect r="2460" b="31680"/>
          <a:stretch>
            <a:fillRect/>
          </a:stretch>
        </p:blipFill>
        <p:spPr>
          <a:xfrm>
            <a:off x="7252335" y="3175000"/>
            <a:ext cx="1675765" cy="1238250"/>
          </a:xfrm>
          <a:prstGeom prst="rect">
            <a:avLst/>
          </a:prstGeom>
          <a:ln w="38100">
            <a:solidFill>
              <a:srgbClr val="023AAA"/>
            </a:solidFill>
          </a:ln>
        </p:spPr>
      </p:pic>
      <p:sp>
        <p:nvSpPr>
          <p:cNvPr id="143" name="文本框 142"/>
          <p:cNvSpPr txBox="1"/>
          <p:nvPr/>
        </p:nvSpPr>
        <p:spPr>
          <a:xfrm>
            <a:off x="7771130" y="2348230"/>
            <a:ext cx="3198495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推进中国式现代化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144" name="图片 143"/>
          <p:cNvPicPr/>
          <p:nvPr/>
        </p:nvPicPr>
        <p:blipFill>
          <a:blip r:embed="rId65"/>
          <a:stretch>
            <a:fillRect/>
          </a:stretch>
        </p:blipFill>
        <p:spPr>
          <a:xfrm>
            <a:off x="9483725" y="1029335"/>
            <a:ext cx="1809115" cy="1253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5" name="文本框 144"/>
          <p:cNvSpPr txBox="1"/>
          <p:nvPr/>
        </p:nvSpPr>
        <p:spPr>
          <a:xfrm>
            <a:off x="7840980" y="4529455"/>
            <a:ext cx="3198495" cy="460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军事武器装备现代化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146" name="图片 145"/>
          <p:cNvPicPr/>
          <p:nvPr/>
        </p:nvPicPr>
        <p:blipFill>
          <a:blip r:embed="rId66"/>
          <a:stretch>
            <a:fillRect/>
          </a:stretch>
        </p:blipFill>
        <p:spPr>
          <a:xfrm>
            <a:off x="9483725" y="3175000"/>
            <a:ext cx="1809115" cy="123825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820067" y="6459007"/>
            <a:ext cx="6701819" cy="368302"/>
            <a:chOff x="6168862" y="421290"/>
            <a:chExt cx="4601780" cy="214654"/>
          </a:xfrm>
        </p:grpSpPr>
        <p:sp>
          <p:nvSpPr>
            <p:cNvPr id="16" name="文本框 15"/>
            <p:cNvSpPr txBox="1"/>
            <p:nvPr/>
          </p:nvSpPr>
          <p:spPr>
            <a:xfrm>
              <a:off x="6168862" y="421291"/>
              <a:ext cx="753443" cy="2146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algn="l"/>
              <a:r>
                <a:rPr lang="zh-CN" altLang="zh-CN" sz="1800" b="0" kern="1200" dirty="0"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项目概述</a:t>
              </a:r>
              <a:endParaRPr lang="zh-CN" altLang="zh-CN" sz="1800" b="0" kern="1200" dirty="0"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126823" y="421433"/>
              <a:ext cx="687168" cy="19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sz="1600" b="1" kern="100" noProof="0" dirty="0">
                  <a:solidFill>
                    <a:srgbClr val="FEF8AC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设计方案</a:t>
              </a:r>
              <a:endParaRPr lang="zh-CN" altLang="zh-CN" sz="1600" b="1" kern="100" noProof="0" dirty="0">
                <a:solidFill>
                  <a:srgbClr val="FEF8A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122353" y="421290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结论总结</a:t>
              </a:r>
              <a:endPara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61227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测试分析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7684135" y="3556000"/>
            <a:ext cx="3844925" cy="1106805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2"/>
          <p:cNvSpPr/>
          <p:nvPr>
            <p:custDataLst>
              <p:tags r:id="rId2"/>
            </p:custDataLst>
          </p:nvPr>
        </p:nvSpPr>
        <p:spPr>
          <a:xfrm>
            <a:off x="7684135" y="2225040"/>
            <a:ext cx="3844925" cy="1106805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4" name="矩形 503"/>
          <p:cNvSpPr/>
          <p:nvPr>
            <p:custDataLst>
              <p:tags r:id="rId3"/>
            </p:custDataLst>
          </p:nvPr>
        </p:nvSpPr>
        <p:spPr>
          <a:xfrm>
            <a:off x="7684135" y="920115"/>
            <a:ext cx="3844925" cy="1106805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273050" y="29549"/>
            <a:ext cx="2214880" cy="732926"/>
            <a:chOff x="565150" y="86699"/>
            <a:chExt cx="2214880" cy="732926"/>
          </a:xfrm>
        </p:grpSpPr>
        <p:sp>
          <p:nvSpPr>
            <p:cNvPr id="6" name="文本框 5"/>
            <p:cNvSpPr txBox="1"/>
            <p:nvPr/>
          </p:nvSpPr>
          <p:spPr>
            <a:xfrm>
              <a:off x="565150" y="86699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赛题理解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20067" y="6459007"/>
            <a:ext cx="6701819" cy="368302"/>
            <a:chOff x="6168862" y="421290"/>
            <a:chExt cx="4601780" cy="214654"/>
          </a:xfrm>
        </p:grpSpPr>
        <p:sp>
          <p:nvSpPr>
            <p:cNvPr id="95" name="文本框 94"/>
            <p:cNvSpPr txBox="1"/>
            <p:nvPr/>
          </p:nvSpPr>
          <p:spPr>
            <a:xfrm>
              <a:off x="6168862" y="421291"/>
              <a:ext cx="753443" cy="2146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algn="l"/>
              <a:r>
                <a:rPr lang="zh-CN" altLang="zh-CN" sz="1800" b="0" kern="1200" dirty="0"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项目概述</a:t>
              </a:r>
              <a:endParaRPr lang="zh-CN" altLang="zh-CN" sz="1800" b="0" kern="1200" dirty="0"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126823" y="421433"/>
              <a:ext cx="687168" cy="19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sz="1600" b="1" kern="100" noProof="0" dirty="0">
                  <a:solidFill>
                    <a:srgbClr val="FEF8AC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设计方案</a:t>
              </a:r>
              <a:endParaRPr lang="zh-CN" altLang="zh-CN" sz="1600" b="1" kern="100" noProof="0" dirty="0">
                <a:solidFill>
                  <a:srgbClr val="FEF8A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9122353" y="421290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结论总结</a:t>
              </a:r>
              <a:endPara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161227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测试分析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55256" y="187948"/>
            <a:ext cx="2485606" cy="529223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4245610" y="1264920"/>
            <a:ext cx="2994660" cy="3128645"/>
            <a:chOff x="6942" y="2809"/>
            <a:chExt cx="4716" cy="4927"/>
          </a:xfrm>
        </p:grpSpPr>
        <p:sp>
          <p:nvSpPr>
            <p:cNvPr id="40" name="矩形: 圆角 39"/>
            <p:cNvSpPr/>
            <p:nvPr>
              <p:custDataLst>
                <p:tags r:id="rId7"/>
              </p:custDataLst>
            </p:nvPr>
          </p:nvSpPr>
          <p:spPr>
            <a:xfrm>
              <a:off x="6942" y="2809"/>
              <a:ext cx="4629" cy="966"/>
            </a:xfrm>
            <a:prstGeom prst="roundRect">
              <a:avLst>
                <a:gd name="adj" fmla="val 50000"/>
              </a:avLst>
            </a:prstGeom>
            <a:gradFill>
              <a:gsLst>
                <a:gs pos="27000">
                  <a:srgbClr val="1B5AB4"/>
                </a:gs>
                <a:gs pos="100000">
                  <a:srgbClr val="011859"/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" name="矩形: 圆角 46"/>
            <p:cNvSpPr/>
            <p:nvPr>
              <p:custDataLst>
                <p:tags r:id="rId8"/>
              </p:custDataLst>
            </p:nvPr>
          </p:nvSpPr>
          <p:spPr>
            <a:xfrm>
              <a:off x="7029" y="4746"/>
              <a:ext cx="4629" cy="945"/>
            </a:xfrm>
            <a:prstGeom prst="roundRect">
              <a:avLst>
                <a:gd name="adj" fmla="val 50000"/>
              </a:avLst>
            </a:prstGeom>
            <a:gradFill>
              <a:gsLst>
                <a:gs pos="27000">
                  <a:srgbClr val="1B5AB4"/>
                </a:gs>
                <a:gs pos="100000">
                  <a:srgbClr val="011859"/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: 圆角 39"/>
            <p:cNvSpPr/>
            <p:nvPr>
              <p:custDataLst>
                <p:tags r:id="rId9"/>
              </p:custDataLst>
            </p:nvPr>
          </p:nvSpPr>
          <p:spPr>
            <a:xfrm>
              <a:off x="6942" y="6770"/>
              <a:ext cx="4629" cy="966"/>
            </a:xfrm>
            <a:prstGeom prst="roundRect">
              <a:avLst>
                <a:gd name="adj" fmla="val 50000"/>
              </a:avLst>
            </a:prstGeom>
            <a:gradFill>
              <a:gsLst>
                <a:gs pos="27000">
                  <a:srgbClr val="1B5AB4"/>
                </a:gs>
                <a:gs pos="100000">
                  <a:srgbClr val="011859"/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0"/>
            </p:custDataLst>
          </p:nvPr>
        </p:nvGrpSpPr>
        <p:grpSpPr>
          <a:xfrm>
            <a:off x="347345" y="1264920"/>
            <a:ext cx="7033895" cy="3037840"/>
            <a:chOff x="430" y="2356"/>
            <a:chExt cx="11077" cy="4784"/>
          </a:xfrm>
        </p:grpSpPr>
        <p:sp>
          <p:nvSpPr>
            <p:cNvPr id="8" name="矩形 7"/>
            <p:cNvSpPr/>
            <p:nvPr/>
          </p:nvSpPr>
          <p:spPr>
            <a:xfrm>
              <a:off x="430" y="4233"/>
              <a:ext cx="5631" cy="853"/>
            </a:xfrm>
            <a:prstGeom prst="rect">
              <a:avLst/>
            </a:prstGeom>
            <a:gradFill>
              <a:gsLst>
                <a:gs pos="0">
                  <a:srgbClr val="011859"/>
                </a:gs>
                <a:gs pos="66000">
                  <a:srgbClr val="1B5AB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任务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A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：定位与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导航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>
              <p:custDataLst>
                <p:tags r:id="rId11"/>
              </p:custDataLst>
            </p:nvPr>
          </p:nvGrpSpPr>
          <p:grpSpPr>
            <a:xfrm>
              <a:off x="6656" y="2356"/>
              <a:ext cx="4851" cy="4784"/>
              <a:chOff x="6956" y="2919"/>
              <a:chExt cx="4851" cy="4784"/>
            </a:xfrm>
          </p:grpSpPr>
          <p:sp>
            <p:nvSpPr>
              <p:cNvPr id="24" name="文本框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956" y="2919"/>
                <a:ext cx="4851" cy="85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l" defTabSz="914400" rtl="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    </a:t>
                </a:r>
                <a:r>
                  <a:rPr lang="zh-CN" altLang="en-US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硬件、软件</a:t>
                </a:r>
                <a:r>
                  <a:rPr lang="zh-CN" altLang="en-US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环境</a:t>
                </a:r>
                <a:endPara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982" y="4856"/>
                <a:ext cx="4516" cy="79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R="0" lvl="0" indent="0" algn="l" defTabSz="914400" rtl="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     </a:t>
                </a:r>
                <a:r>
                  <a:rPr lang="zh-CN" altLang="en-US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雷达和建图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R="0" lvl="0" indent="0" algn="l" defTabSz="914400" rtl="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0" name="文本框 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055" y="6904"/>
                <a:ext cx="4603" cy="79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R="0" lvl="0" indent="0" algn="l" defTabSz="914400" rtl="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     </a:t>
                </a:r>
                <a:r>
                  <a:rPr lang="zh-CN" altLang="en-US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自主导航</a:t>
                </a:r>
                <a:r>
                  <a:rPr lang="en-US" altLang="zh-CN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 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cxnSp>
          <p:nvCxnSpPr>
            <p:cNvPr id="2" name="直接连接符 1"/>
            <p:cNvCxnSpPr/>
            <p:nvPr/>
          </p:nvCxnSpPr>
          <p:spPr>
            <a:xfrm>
              <a:off x="4066" y="2835"/>
              <a:ext cx="25" cy="1435"/>
            </a:xfrm>
            <a:prstGeom prst="line">
              <a:avLst/>
            </a:prstGeom>
            <a:ln w="31750" cap="rnd">
              <a:solidFill>
                <a:srgbClr val="05216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>
              <a:stCxn id="24" idx="1"/>
            </p:cNvCxnSpPr>
            <p:nvPr/>
          </p:nvCxnSpPr>
          <p:spPr>
            <a:xfrm flipH="1">
              <a:off x="4053" y="2785"/>
              <a:ext cx="2603" cy="25"/>
            </a:xfrm>
            <a:prstGeom prst="line">
              <a:avLst/>
            </a:prstGeom>
            <a:ln w="31750" cap="rnd">
              <a:solidFill>
                <a:srgbClr val="05216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091" y="5092"/>
              <a:ext cx="12" cy="1835"/>
            </a:xfrm>
            <a:prstGeom prst="line">
              <a:avLst/>
            </a:prstGeom>
            <a:ln w="31750" cap="rnd">
              <a:solidFill>
                <a:srgbClr val="05216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4091" y="6890"/>
              <a:ext cx="2495" cy="25"/>
            </a:xfrm>
            <a:prstGeom prst="line">
              <a:avLst/>
            </a:prstGeom>
            <a:ln w="31750" cap="rnd">
              <a:solidFill>
                <a:srgbClr val="05216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9" idx="1"/>
            </p:cNvCxnSpPr>
            <p:nvPr/>
          </p:nvCxnSpPr>
          <p:spPr>
            <a:xfrm flipH="1">
              <a:off x="6087" y="4693"/>
              <a:ext cx="595" cy="13"/>
            </a:xfrm>
            <a:prstGeom prst="line">
              <a:avLst/>
            </a:prstGeom>
            <a:ln w="31750" cap="rnd">
              <a:solidFill>
                <a:srgbClr val="05216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>
            <a:off x="7773670" y="939165"/>
            <a:ext cx="366585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/>
              <a:t>实物地图</a:t>
            </a:r>
            <a:r>
              <a:rPr lang="en-US" altLang="zh-CN" b="1"/>
              <a:t>: </a:t>
            </a:r>
            <a:r>
              <a:rPr lang="zh-CN" altLang="en-US" b="1"/>
              <a:t>按规则搭建实物地图</a:t>
            </a:r>
            <a:r>
              <a:rPr lang="en-US" altLang="zh-CN" b="1"/>
              <a:t> </a:t>
            </a:r>
            <a:endParaRPr lang="zh-CN" altLang="en-US" b="1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/>
              <a:t>系统安装</a:t>
            </a:r>
            <a:r>
              <a:rPr lang="en-US" altLang="zh-CN" b="1"/>
              <a:t>: </a:t>
            </a:r>
            <a:r>
              <a:rPr lang="zh-CN" altLang="en-US" b="1"/>
              <a:t>安装和配置</a:t>
            </a:r>
            <a:r>
              <a:rPr lang="zh-CN" altLang="en-US" b="1"/>
              <a:t>虚拟机</a:t>
            </a:r>
            <a:endParaRPr lang="zh-CN" altLang="en-US" b="1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模型参数</a:t>
            </a:r>
            <a:r>
              <a:rPr lang="en-US" altLang="zh-CN" b="1"/>
              <a:t>: </a:t>
            </a:r>
            <a:r>
              <a:rPr lang="zh-CN" altLang="en-US" b="1">
                <a:sym typeface="+mn-ea"/>
              </a:rPr>
              <a:t>调试各机器人参数</a:t>
            </a:r>
            <a:endParaRPr lang="zh-CN" altLang="en-US" b="1"/>
          </a:p>
        </p:txBody>
      </p: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7684135" y="2247265"/>
            <a:ext cx="375539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/>
              <a:t>雷达配置: 确定雷达频率和记录</a:t>
            </a:r>
            <a:r>
              <a:rPr lang="zh-CN" altLang="en-US" b="1"/>
              <a:t> </a:t>
            </a:r>
            <a:endParaRPr lang="zh-CN" altLang="en-US" b="1"/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Rviz 订阅</a:t>
            </a:r>
            <a:r>
              <a:rPr lang="zh-CN" altLang="en-US" b="1"/>
              <a:t>: 话题订阅与功能添加</a:t>
            </a:r>
            <a:endParaRPr lang="zh-CN" altLang="en-US" b="1"/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/>
              <a:t>建图优化</a:t>
            </a:r>
            <a:r>
              <a:rPr lang="zh-CN" altLang="en-US" b="1"/>
              <a:t>: 减少地图外围像素点</a:t>
            </a:r>
            <a:endParaRPr lang="zh-CN" altLang="en-US" b="1"/>
          </a:p>
        </p:txBody>
      </p:sp>
      <p:sp>
        <p:nvSpPr>
          <p:cNvPr id="26" name="文本框 25"/>
          <p:cNvSpPr txBox="1"/>
          <p:nvPr>
            <p:custDataLst>
              <p:tags r:id="rId17"/>
            </p:custDataLst>
          </p:nvPr>
        </p:nvSpPr>
        <p:spPr>
          <a:xfrm>
            <a:off x="7684135" y="3575050"/>
            <a:ext cx="3825875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/>
              <a:t>代价地图: 确定合适的代价参数</a:t>
            </a:r>
            <a:endParaRPr lang="zh-CN" altLang="en-US" b="1"/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/>
              <a:t>避障算法: ACML定位和DWA算法</a:t>
            </a:r>
            <a:endParaRPr lang="zh-CN" altLang="en-US" b="1"/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/>
              <a:t>导航优化: 优化导航效果和时间</a:t>
            </a:r>
            <a:endParaRPr lang="zh-CN" altLang="en-US" b="1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5200" y="4783455"/>
            <a:ext cx="2250440" cy="1494155"/>
          </a:xfrm>
          <a:prstGeom prst="rect">
            <a:avLst/>
          </a:prstGeom>
          <a:ln>
            <a:solidFill>
              <a:srgbClr val="0B317B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rcRect t="17010" b="17010"/>
          <a:stretch>
            <a:fillRect/>
          </a:stretch>
        </p:blipFill>
        <p:spPr>
          <a:xfrm>
            <a:off x="8152130" y="4772025"/>
            <a:ext cx="2805430" cy="1482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45610" y="4772025"/>
            <a:ext cx="2736215" cy="1469390"/>
          </a:xfrm>
          <a:prstGeom prst="rect">
            <a:avLst/>
          </a:prstGeom>
          <a:ln>
            <a:solidFill>
              <a:srgbClr val="0B317B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>
            <p:custDataLst>
              <p:tags r:id="rId1"/>
            </p:custDataLst>
          </p:nvPr>
        </p:nvSpPr>
        <p:spPr>
          <a:xfrm>
            <a:off x="7734935" y="3560445"/>
            <a:ext cx="3663950" cy="1106805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2"/>
          <p:cNvSpPr/>
          <p:nvPr>
            <p:custDataLst>
              <p:tags r:id="rId2"/>
            </p:custDataLst>
          </p:nvPr>
        </p:nvSpPr>
        <p:spPr>
          <a:xfrm>
            <a:off x="7734935" y="2229485"/>
            <a:ext cx="3663950" cy="1106805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4" name="矩形 503"/>
          <p:cNvSpPr/>
          <p:nvPr>
            <p:custDataLst>
              <p:tags r:id="rId3"/>
            </p:custDataLst>
          </p:nvPr>
        </p:nvSpPr>
        <p:spPr>
          <a:xfrm>
            <a:off x="7734935" y="924560"/>
            <a:ext cx="3663950" cy="1106805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273050" y="29549"/>
            <a:ext cx="2214880" cy="732926"/>
            <a:chOff x="565150" y="86699"/>
            <a:chExt cx="2214880" cy="732926"/>
          </a:xfrm>
        </p:grpSpPr>
        <p:sp>
          <p:nvSpPr>
            <p:cNvPr id="6" name="文本框 5"/>
            <p:cNvSpPr txBox="1"/>
            <p:nvPr/>
          </p:nvSpPr>
          <p:spPr>
            <a:xfrm>
              <a:off x="565150" y="86699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赛题理解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20067" y="6459007"/>
            <a:ext cx="6701819" cy="368302"/>
            <a:chOff x="6168862" y="421290"/>
            <a:chExt cx="4601780" cy="214654"/>
          </a:xfrm>
        </p:grpSpPr>
        <p:sp>
          <p:nvSpPr>
            <p:cNvPr id="95" name="文本框 94"/>
            <p:cNvSpPr txBox="1"/>
            <p:nvPr/>
          </p:nvSpPr>
          <p:spPr>
            <a:xfrm>
              <a:off x="6168862" y="421291"/>
              <a:ext cx="753443" cy="2146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algn="l"/>
              <a:r>
                <a:rPr lang="zh-CN" altLang="zh-CN" sz="1800" b="0" kern="1200" dirty="0"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项目概述</a:t>
              </a:r>
              <a:endParaRPr lang="zh-CN" altLang="zh-CN" sz="1800" b="0" kern="1200" dirty="0"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126823" y="421433"/>
              <a:ext cx="687168" cy="19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sz="1600" b="1" kern="100" noProof="0" dirty="0">
                  <a:solidFill>
                    <a:srgbClr val="FEF8AC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设计方案</a:t>
              </a:r>
              <a:endParaRPr lang="zh-CN" altLang="zh-CN" sz="1600" b="1" kern="100" noProof="0" dirty="0">
                <a:solidFill>
                  <a:srgbClr val="FEF8A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9122353" y="421290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结论总结</a:t>
              </a:r>
              <a:endPara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161227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测试分析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55256" y="187948"/>
            <a:ext cx="2485606" cy="529223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6"/>
            </p:custDataLst>
          </p:nvPr>
        </p:nvGrpSpPr>
        <p:grpSpPr>
          <a:xfrm>
            <a:off x="4245610" y="1264920"/>
            <a:ext cx="2994660" cy="3128645"/>
            <a:chOff x="6942" y="2809"/>
            <a:chExt cx="4716" cy="4927"/>
          </a:xfrm>
        </p:grpSpPr>
        <p:sp>
          <p:nvSpPr>
            <p:cNvPr id="40" name="矩形: 圆角 39"/>
            <p:cNvSpPr/>
            <p:nvPr>
              <p:custDataLst>
                <p:tags r:id="rId7"/>
              </p:custDataLst>
            </p:nvPr>
          </p:nvSpPr>
          <p:spPr>
            <a:xfrm>
              <a:off x="6942" y="2809"/>
              <a:ext cx="4629" cy="966"/>
            </a:xfrm>
            <a:prstGeom prst="roundRect">
              <a:avLst>
                <a:gd name="adj" fmla="val 50000"/>
              </a:avLst>
            </a:prstGeom>
            <a:gradFill>
              <a:gsLst>
                <a:gs pos="27000">
                  <a:srgbClr val="1B5AB4"/>
                </a:gs>
                <a:gs pos="100000">
                  <a:srgbClr val="011859"/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" name="矩形: 圆角 46"/>
            <p:cNvSpPr/>
            <p:nvPr>
              <p:custDataLst>
                <p:tags r:id="rId8"/>
              </p:custDataLst>
            </p:nvPr>
          </p:nvSpPr>
          <p:spPr>
            <a:xfrm>
              <a:off x="7029" y="4746"/>
              <a:ext cx="4629" cy="945"/>
            </a:xfrm>
            <a:prstGeom prst="roundRect">
              <a:avLst>
                <a:gd name="adj" fmla="val 50000"/>
              </a:avLst>
            </a:prstGeom>
            <a:gradFill>
              <a:gsLst>
                <a:gs pos="27000">
                  <a:srgbClr val="1B5AB4"/>
                </a:gs>
                <a:gs pos="100000">
                  <a:srgbClr val="011859"/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矩形: 圆角 39"/>
            <p:cNvSpPr/>
            <p:nvPr>
              <p:custDataLst>
                <p:tags r:id="rId9"/>
              </p:custDataLst>
            </p:nvPr>
          </p:nvSpPr>
          <p:spPr>
            <a:xfrm>
              <a:off x="6942" y="6770"/>
              <a:ext cx="4629" cy="966"/>
            </a:xfrm>
            <a:prstGeom prst="roundRect">
              <a:avLst>
                <a:gd name="adj" fmla="val 50000"/>
              </a:avLst>
            </a:prstGeom>
            <a:gradFill>
              <a:gsLst>
                <a:gs pos="27000">
                  <a:srgbClr val="1B5AB4"/>
                </a:gs>
                <a:gs pos="100000">
                  <a:srgbClr val="011859"/>
                </a:gs>
              </a:gsLst>
              <a:lin ang="54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0"/>
            </p:custDataLst>
          </p:nvPr>
        </p:nvGrpSpPr>
        <p:grpSpPr>
          <a:xfrm>
            <a:off x="347345" y="1264920"/>
            <a:ext cx="7033895" cy="3037840"/>
            <a:chOff x="430" y="2356"/>
            <a:chExt cx="11077" cy="4784"/>
          </a:xfrm>
        </p:grpSpPr>
        <p:sp>
          <p:nvSpPr>
            <p:cNvPr id="8" name="矩形 7"/>
            <p:cNvSpPr/>
            <p:nvPr/>
          </p:nvSpPr>
          <p:spPr>
            <a:xfrm>
              <a:off x="430" y="4233"/>
              <a:ext cx="5631" cy="853"/>
            </a:xfrm>
            <a:prstGeom prst="rect">
              <a:avLst/>
            </a:prstGeom>
            <a:gradFill>
              <a:gsLst>
                <a:gs pos="0">
                  <a:srgbClr val="011859"/>
                </a:gs>
                <a:gs pos="66000">
                  <a:srgbClr val="1B5AB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任务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B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：视觉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识别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>
              <p:custDataLst>
                <p:tags r:id="rId11"/>
              </p:custDataLst>
            </p:nvPr>
          </p:nvGrpSpPr>
          <p:grpSpPr>
            <a:xfrm>
              <a:off x="6656" y="2356"/>
              <a:ext cx="4851" cy="4784"/>
              <a:chOff x="6956" y="2919"/>
              <a:chExt cx="4851" cy="4784"/>
            </a:xfrm>
          </p:grpSpPr>
          <p:sp>
            <p:nvSpPr>
              <p:cNvPr id="24" name="文本框 2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956" y="2919"/>
                <a:ext cx="4851" cy="85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R="0" lvl="0" indent="0" algn="l" defTabSz="914400" rtl="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    </a:t>
                </a:r>
                <a:r>
                  <a:rPr lang="zh-CN" altLang="en-US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识别环境</a:t>
                </a:r>
                <a:r>
                  <a:rPr lang="zh-CN" altLang="en-US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配置</a:t>
                </a:r>
                <a:endParaRPr lang="zh-CN" altLang="en-US" sz="24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sym typeface="+mn-ea"/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982" y="4856"/>
                <a:ext cx="4516" cy="79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R="0" lvl="0" indent="0" algn="l" defTabSz="914400" rtl="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      </a:t>
                </a:r>
                <a:r>
                  <a:rPr lang="zh-CN" altLang="en-US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训练集标注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R="0" lvl="0" indent="0" algn="l" defTabSz="914400" rtl="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0" name="文本框 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055" y="6904"/>
                <a:ext cx="4603" cy="79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R="0" lvl="0" indent="0" algn="l" defTabSz="914400" rtl="0" eaLnBrk="1" fontAlgn="auto" latinLnBrk="0" hangingPunct="1">
                  <a:lnSpc>
                    <a:spcPct val="123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        </a:t>
                </a:r>
                <a:r>
                  <a:rPr lang="zh-CN" altLang="en-US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模型训练</a:t>
                </a:r>
                <a:r>
                  <a:rPr lang="en-US" altLang="zh-CN" sz="2400" b="1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 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cxnSp>
          <p:nvCxnSpPr>
            <p:cNvPr id="2" name="直接连接符 1"/>
            <p:cNvCxnSpPr/>
            <p:nvPr/>
          </p:nvCxnSpPr>
          <p:spPr>
            <a:xfrm>
              <a:off x="4066" y="2835"/>
              <a:ext cx="25" cy="1435"/>
            </a:xfrm>
            <a:prstGeom prst="line">
              <a:avLst/>
            </a:prstGeom>
            <a:ln w="31750" cap="rnd">
              <a:solidFill>
                <a:srgbClr val="05216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>
              <a:stCxn id="24" idx="1"/>
            </p:cNvCxnSpPr>
            <p:nvPr/>
          </p:nvCxnSpPr>
          <p:spPr>
            <a:xfrm flipH="1">
              <a:off x="4053" y="2785"/>
              <a:ext cx="2603" cy="25"/>
            </a:xfrm>
            <a:prstGeom prst="line">
              <a:avLst/>
            </a:prstGeom>
            <a:ln w="31750" cap="rnd">
              <a:solidFill>
                <a:srgbClr val="05216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091" y="5092"/>
              <a:ext cx="12" cy="1835"/>
            </a:xfrm>
            <a:prstGeom prst="line">
              <a:avLst/>
            </a:prstGeom>
            <a:ln w="31750" cap="rnd">
              <a:solidFill>
                <a:srgbClr val="05216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4091" y="6890"/>
              <a:ext cx="2495" cy="25"/>
            </a:xfrm>
            <a:prstGeom prst="line">
              <a:avLst/>
            </a:prstGeom>
            <a:ln w="31750" cap="rnd">
              <a:solidFill>
                <a:srgbClr val="05216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19" idx="1"/>
            </p:cNvCxnSpPr>
            <p:nvPr/>
          </p:nvCxnSpPr>
          <p:spPr>
            <a:xfrm flipH="1">
              <a:off x="6087" y="4693"/>
              <a:ext cx="595" cy="13"/>
            </a:xfrm>
            <a:prstGeom prst="line">
              <a:avLst/>
            </a:prstGeom>
            <a:ln w="31750" cap="rnd">
              <a:solidFill>
                <a:srgbClr val="052166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>
            <a:off x="7691755" y="1132205"/>
            <a:ext cx="388239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/>
              <a:t>conda搭建：conda虚拟环境搭建 </a:t>
            </a:r>
            <a:endParaRPr lang="zh-CN" altLang="en-US" b="1"/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/>
              <a:t>依赖库安装：安装并适配依赖库</a:t>
            </a:r>
            <a:endParaRPr lang="zh-CN" altLang="en-US" b="1"/>
          </a:p>
        </p:txBody>
      </p: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7734935" y="2374265"/>
            <a:ext cx="391160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/>
              <a:t>图片标注:   精灵助手标注图片  </a:t>
            </a:r>
            <a:endParaRPr lang="zh-CN" altLang="en-US" b="1"/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/>
              <a:t>转换格式:   VOC转化为yolo格式</a:t>
            </a:r>
            <a:endParaRPr lang="zh-CN" altLang="en-US" b="1"/>
          </a:p>
        </p:txBody>
      </p:sp>
      <p:sp>
        <p:nvSpPr>
          <p:cNvPr id="26" name="文本框 25"/>
          <p:cNvSpPr txBox="1"/>
          <p:nvPr>
            <p:custDataLst>
              <p:tags r:id="rId17"/>
            </p:custDataLst>
          </p:nvPr>
        </p:nvSpPr>
        <p:spPr>
          <a:xfrm>
            <a:off x="7734935" y="3716020"/>
            <a:ext cx="377761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/>
              <a:t>多次训练:   分多组多次进行训练</a:t>
            </a:r>
            <a:endParaRPr lang="zh-CN" altLang="en-US" b="1"/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b="1"/>
              <a:t>模型验证:   验证模型提高准确率</a:t>
            </a:r>
            <a:endParaRPr lang="zh-CN" altLang="en-US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5500" y="4783455"/>
            <a:ext cx="2805430" cy="1482725"/>
          </a:xfrm>
          <a:prstGeom prst="rect">
            <a:avLst/>
          </a:prstGeom>
          <a:ln>
            <a:solidFill>
              <a:srgbClr val="0B317B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26120" y="4787265"/>
            <a:ext cx="2802255" cy="1452880"/>
          </a:xfrm>
          <a:prstGeom prst="rect">
            <a:avLst/>
          </a:prstGeom>
          <a:ln>
            <a:solidFill>
              <a:srgbClr val="0B317B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0"/>
          <a:srcRect t="3090" b="3090"/>
          <a:stretch>
            <a:fillRect/>
          </a:stretch>
        </p:blipFill>
        <p:spPr>
          <a:xfrm>
            <a:off x="4575810" y="4783455"/>
            <a:ext cx="2805430" cy="1482725"/>
          </a:xfrm>
          <a:prstGeom prst="rect">
            <a:avLst/>
          </a:prstGeom>
          <a:ln>
            <a:solidFill>
              <a:srgbClr val="0B317B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722495" y="3785870"/>
            <a:ext cx="4537710" cy="2021205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4" name="矩形 503"/>
          <p:cNvSpPr/>
          <p:nvPr/>
        </p:nvSpPr>
        <p:spPr>
          <a:xfrm>
            <a:off x="4722495" y="1103630"/>
            <a:ext cx="4483100" cy="1799590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273050" y="29549"/>
            <a:ext cx="2214880" cy="732926"/>
            <a:chOff x="565150" y="86699"/>
            <a:chExt cx="2214880" cy="732926"/>
          </a:xfrm>
        </p:grpSpPr>
        <p:sp>
          <p:nvSpPr>
            <p:cNvPr id="6" name="文本框 5"/>
            <p:cNvSpPr txBox="1"/>
            <p:nvPr/>
          </p:nvSpPr>
          <p:spPr>
            <a:xfrm>
              <a:off x="565150" y="86699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赛题理解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55256" y="187948"/>
            <a:ext cx="2485606" cy="5292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850" y="1032510"/>
            <a:ext cx="2698750" cy="1941830"/>
          </a:xfrm>
          <a:prstGeom prst="rect">
            <a:avLst/>
          </a:prstGeom>
          <a:ln w="28575">
            <a:solidFill>
              <a:srgbClr val="0B317B"/>
            </a:solidFill>
          </a:ln>
        </p:spPr>
      </p:pic>
      <p:sp>
        <p:nvSpPr>
          <p:cNvPr id="7" name="矩形 6"/>
          <p:cNvSpPr/>
          <p:nvPr/>
        </p:nvSpPr>
        <p:spPr>
          <a:xfrm>
            <a:off x="131445" y="3061970"/>
            <a:ext cx="4707255" cy="541655"/>
          </a:xfrm>
          <a:prstGeom prst="rect">
            <a:avLst/>
          </a:prstGeom>
          <a:gradFill>
            <a:gsLst>
              <a:gs pos="0">
                <a:srgbClr val="011859"/>
              </a:gs>
              <a:gs pos="66000">
                <a:srgbClr val="1B5AB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任务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：焊接调试与报告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撰写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77105" y="3785870"/>
            <a:ext cx="4483100" cy="208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1"/>
              <a:t>深入剖析国赛</a:t>
            </a:r>
            <a:r>
              <a:rPr lang="en-US" altLang="zh-CN" sz="1800" b="1"/>
              <a:t> “</a:t>
            </a:r>
            <a:r>
              <a:rPr lang="zh-CN" altLang="en-US" sz="1800" b="1"/>
              <a:t>智能侦察</a:t>
            </a:r>
            <a:r>
              <a:rPr lang="en-US" altLang="zh-CN" sz="1800" b="1"/>
              <a:t>” </a:t>
            </a:r>
            <a:r>
              <a:rPr lang="zh-CN" altLang="en-US" sz="1800" b="1"/>
              <a:t>项目规则，精准把握任务关键点和技术难点</a:t>
            </a:r>
            <a:endParaRPr lang="zh-CN" altLang="en-US" sz="1800" b="1"/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1"/>
              <a:t>明确报告需全面展示团队对赛题的理解与实现思路</a:t>
            </a:r>
            <a:endParaRPr lang="zh-CN" altLang="en-US" sz="1800" b="1"/>
          </a:p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b="1"/>
              <a:t>明确报告需全面展示团队对赛题的理解与实现思路</a:t>
            </a:r>
            <a:endParaRPr lang="zh-CN" altLang="en-US" sz="1800" b="1"/>
          </a:p>
        </p:txBody>
      </p:sp>
      <p:sp>
        <p:nvSpPr>
          <p:cNvPr id="18" name="文本框 17"/>
          <p:cNvSpPr txBox="1"/>
          <p:nvPr/>
        </p:nvSpPr>
        <p:spPr>
          <a:xfrm>
            <a:off x="4728845" y="1151255"/>
            <a:ext cx="4377055" cy="1751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焊点不能出现堆锡现象，不能出现焊接毛刺</a:t>
            </a:r>
            <a:endParaRPr lang="zh-CN" altLang="en-US" b="1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电路板通电后，无异常发热等现象</a:t>
            </a:r>
            <a:endParaRPr lang="zh-CN" altLang="en-US" b="1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>
                <a:sym typeface="+mn-ea"/>
              </a:rPr>
              <a:t>在对应的测试点可以检测到对应的信号输出</a:t>
            </a:r>
            <a:endParaRPr lang="zh-CN" altLang="en-US" b="1"/>
          </a:p>
        </p:txBody>
      </p:sp>
      <p:sp>
        <p:nvSpPr>
          <p:cNvPr id="23" name="矩形 22"/>
          <p:cNvSpPr/>
          <p:nvPr/>
        </p:nvSpPr>
        <p:spPr>
          <a:xfrm>
            <a:off x="2879725" y="1803400"/>
            <a:ext cx="1614170" cy="541655"/>
          </a:xfrm>
          <a:prstGeom prst="rect">
            <a:avLst/>
          </a:prstGeom>
          <a:gradFill>
            <a:gsLst>
              <a:gs pos="0">
                <a:srgbClr val="011859"/>
              </a:gs>
              <a:gs pos="66000">
                <a:srgbClr val="1B5AB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焊接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调试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879725" y="4320540"/>
            <a:ext cx="1614170" cy="541655"/>
          </a:xfrm>
          <a:prstGeom prst="rect">
            <a:avLst/>
          </a:prstGeom>
          <a:gradFill>
            <a:gsLst>
              <a:gs pos="0">
                <a:srgbClr val="011859"/>
              </a:gs>
              <a:gs pos="66000">
                <a:srgbClr val="1B5AB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报告撰写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rcRect t="588" b="588"/>
          <a:stretch>
            <a:fillRect/>
          </a:stretch>
        </p:blipFill>
        <p:spPr>
          <a:xfrm>
            <a:off x="9340850" y="3796665"/>
            <a:ext cx="2752725" cy="1971040"/>
          </a:xfrm>
          <a:prstGeom prst="rect">
            <a:avLst/>
          </a:prstGeom>
          <a:ln w="28575">
            <a:solidFill>
              <a:srgbClr val="0B317B"/>
            </a:solidFill>
          </a:ln>
        </p:spPr>
      </p:pic>
      <p:cxnSp>
        <p:nvCxnSpPr>
          <p:cNvPr id="2" name="直接连接符 1"/>
          <p:cNvCxnSpPr/>
          <p:nvPr/>
        </p:nvCxnSpPr>
        <p:spPr>
          <a:xfrm>
            <a:off x="1939925" y="2045970"/>
            <a:ext cx="8255" cy="1014095"/>
          </a:xfrm>
          <a:prstGeom prst="line">
            <a:avLst/>
          </a:prstGeom>
          <a:ln w="31750" cap="rnd">
            <a:solidFill>
              <a:srgbClr val="05216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1948180" y="2030095"/>
            <a:ext cx="934720" cy="7620"/>
          </a:xfrm>
          <a:prstGeom prst="line">
            <a:avLst/>
          </a:prstGeom>
          <a:ln w="31750" cap="rnd">
            <a:solidFill>
              <a:srgbClr val="05216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939925" y="3622040"/>
            <a:ext cx="8255" cy="998220"/>
          </a:xfrm>
          <a:prstGeom prst="line">
            <a:avLst/>
          </a:prstGeom>
          <a:ln w="31750" cap="rnd">
            <a:solidFill>
              <a:srgbClr val="05216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948180" y="4628515"/>
            <a:ext cx="927100" cy="15875"/>
          </a:xfrm>
          <a:prstGeom prst="line">
            <a:avLst/>
          </a:prstGeom>
          <a:ln w="31750" cap="rnd">
            <a:solidFill>
              <a:srgbClr val="05216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820067" y="6459007"/>
            <a:ext cx="6701819" cy="368302"/>
            <a:chOff x="6168862" y="421290"/>
            <a:chExt cx="4601780" cy="214654"/>
          </a:xfrm>
        </p:grpSpPr>
        <p:sp>
          <p:nvSpPr>
            <p:cNvPr id="12" name="文本框 11"/>
            <p:cNvSpPr txBox="1"/>
            <p:nvPr/>
          </p:nvSpPr>
          <p:spPr>
            <a:xfrm>
              <a:off x="6168862" y="421291"/>
              <a:ext cx="753443" cy="2146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algn="l"/>
              <a:r>
                <a:rPr lang="zh-CN" altLang="zh-CN" sz="1800" b="0" kern="1200" dirty="0"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项目概述</a:t>
              </a:r>
              <a:endParaRPr lang="zh-CN" altLang="zh-CN" sz="1800" b="0" kern="1200" dirty="0"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26823" y="421433"/>
              <a:ext cx="687168" cy="19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sz="1600" b="1" kern="100" noProof="0" dirty="0">
                  <a:solidFill>
                    <a:srgbClr val="FEF8AC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设计方案</a:t>
              </a:r>
              <a:endParaRPr lang="zh-CN" altLang="zh-CN" sz="1600" b="1" kern="100" noProof="0" dirty="0">
                <a:solidFill>
                  <a:srgbClr val="FEF8A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122353" y="421290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结论总结</a:t>
              </a:r>
              <a:endPara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161227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测试分析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r="2845"/>
          <a:stretch>
            <a:fillRect/>
          </a:stretch>
        </p:blipFill>
        <p:spPr>
          <a:xfrm>
            <a:off x="3385184" y="3590925"/>
            <a:ext cx="2701925" cy="1710690"/>
          </a:xfrm>
          <a:prstGeom prst="rect">
            <a:avLst/>
          </a:prstGeom>
        </p:spPr>
      </p:pic>
      <p:pic>
        <p:nvPicPr>
          <p:cNvPr id="1389379818" name="图片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2050" y="1633220"/>
            <a:ext cx="2678430" cy="1672590"/>
          </a:xfrm>
          <a:prstGeom prst="rect">
            <a:avLst/>
          </a:prstGeom>
          <a:noFill/>
          <a:ln>
            <a:solidFill>
              <a:srgbClr val="052166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lum bright="-6000"/>
          </a:blip>
          <a:stretch>
            <a:fillRect/>
          </a:stretch>
        </p:blipFill>
        <p:spPr>
          <a:xfrm>
            <a:off x="6251575" y="3519805"/>
            <a:ext cx="2669540" cy="1835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 descr="bd4da5d118b31bd56971563efb0c3b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185" y="1633220"/>
            <a:ext cx="2618105" cy="17957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36" name="组合 135"/>
          <p:cNvGrpSpPr/>
          <p:nvPr/>
        </p:nvGrpSpPr>
        <p:grpSpPr>
          <a:xfrm>
            <a:off x="430215" y="1912708"/>
            <a:ext cx="11360431" cy="2654376"/>
            <a:chOff x="430215" y="1912708"/>
            <a:chExt cx="11360431" cy="2654376"/>
          </a:xfrm>
        </p:grpSpPr>
        <p:sp>
          <p:nvSpPr>
            <p:cNvPr id="12" name="矩形 11"/>
            <p:cNvSpPr/>
            <p:nvPr/>
          </p:nvSpPr>
          <p:spPr>
            <a:xfrm>
              <a:off x="5063044" y="2525348"/>
              <a:ext cx="2065912" cy="1807304"/>
            </a:xfrm>
            <a:prstGeom prst="rect">
              <a:avLst/>
            </a:prstGeom>
            <a:solidFill>
              <a:srgbClr val="02065E"/>
            </a:solidFill>
            <a:ln w="31750"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/>
            <p:cNvSpPr/>
            <p:nvPr/>
          </p:nvSpPr>
          <p:spPr>
            <a:xfrm>
              <a:off x="5403355" y="2823060"/>
              <a:ext cx="1385290" cy="1211880"/>
            </a:xfrm>
            <a:prstGeom prst="roundRect">
              <a:avLst/>
            </a:prstGeom>
            <a:gradFill>
              <a:gsLst>
                <a:gs pos="0">
                  <a:srgbClr val="02065E"/>
                </a:gs>
                <a:gs pos="100000">
                  <a:srgbClr val="02065E"/>
                </a:gs>
              </a:gsLst>
              <a:lin ang="5400000" scaled="1"/>
            </a:gra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545140" y="2823194"/>
              <a:ext cx="1416050" cy="9683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CC"/>
                  </a:solidFill>
                  <a:effectLst/>
                  <a:uLnTx/>
                  <a:uFillTx/>
                  <a:latin typeface="华文新魏" panose="02010800040101010101" charset="-122"/>
                  <a:ea typeface="华文新魏" panose="02010800040101010101" charset="-122"/>
                  <a:cs typeface="+mn-cs"/>
                </a:rPr>
                <a:t>关键问题</a:t>
              </a: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华文新魏" panose="02010800040101010101" charset="-122"/>
                <a:ea typeface="华文新魏" panose="02010800040101010101" charset="-122"/>
                <a:cs typeface="+mn-cs"/>
              </a:endParaRPr>
            </a:p>
          </p:txBody>
        </p:sp>
        <p:grpSp>
          <p:nvGrpSpPr>
            <p:cNvPr id="129" name="组合 128"/>
            <p:cNvGrpSpPr/>
            <p:nvPr/>
          </p:nvGrpSpPr>
          <p:grpSpPr>
            <a:xfrm>
              <a:off x="430215" y="1912708"/>
              <a:ext cx="11360431" cy="2654376"/>
              <a:chOff x="273050" y="1912708"/>
              <a:chExt cx="11360431" cy="2654376"/>
            </a:xfrm>
          </p:grpSpPr>
          <p:grpSp>
            <p:nvGrpSpPr>
              <p:cNvPr id="107" name="组合 106"/>
              <p:cNvGrpSpPr/>
              <p:nvPr/>
            </p:nvGrpSpPr>
            <p:grpSpPr>
              <a:xfrm>
                <a:off x="273050" y="1912708"/>
                <a:ext cx="2268570" cy="1517015"/>
                <a:chOff x="273050" y="1912708"/>
                <a:chExt cx="2268570" cy="1517015"/>
              </a:xfrm>
            </p:grpSpPr>
            <p:grpSp>
              <p:nvGrpSpPr>
                <p:cNvPr id="105" name="组合 104"/>
                <p:cNvGrpSpPr/>
                <p:nvPr/>
              </p:nvGrpSpPr>
              <p:grpSpPr>
                <a:xfrm>
                  <a:off x="386079" y="1912708"/>
                  <a:ext cx="2155541" cy="368300"/>
                  <a:chOff x="386079" y="1763141"/>
                  <a:chExt cx="1775589" cy="368300"/>
                </a:xfrm>
              </p:grpSpPr>
              <p:grpSp>
                <p:nvGrpSpPr>
                  <p:cNvPr id="101" name="组合 100"/>
                  <p:cNvGrpSpPr/>
                  <p:nvPr/>
                </p:nvGrpSpPr>
                <p:grpSpPr>
                  <a:xfrm flipV="1">
                    <a:off x="386079" y="1776803"/>
                    <a:ext cx="1775589" cy="342010"/>
                    <a:chOff x="2412999" y="2109707"/>
                    <a:chExt cx="2000250" cy="419101"/>
                  </a:xfrm>
                </p:grpSpPr>
                <p:sp>
                  <p:nvSpPr>
                    <p:cNvPr id="102" name="矩形 101"/>
                    <p:cNvSpPr/>
                    <p:nvPr/>
                  </p:nvSpPr>
                  <p:spPr>
                    <a:xfrm>
                      <a:off x="2412999" y="2109707"/>
                      <a:ext cx="2000250" cy="419100"/>
                    </a:xfrm>
                    <a:prstGeom prst="rect">
                      <a:avLst/>
                    </a:prstGeom>
                    <a:gradFill flip="none" rotWithShape="1">
                      <a:gsLst>
                        <a:gs pos="92000">
                          <a:srgbClr val="011859"/>
                        </a:gs>
                        <a:gs pos="0">
                          <a:srgbClr val="1B5AB4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103" name="矩形 102"/>
                    <p:cNvSpPr/>
                    <p:nvPr/>
                  </p:nvSpPr>
                  <p:spPr>
                    <a:xfrm>
                      <a:off x="2413000" y="2109708"/>
                      <a:ext cx="51504" cy="419100"/>
                    </a:xfrm>
                    <a:prstGeom prst="rect">
                      <a:avLst/>
                    </a:prstGeom>
                    <a:solidFill>
                      <a:srgbClr val="FEF9B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104" name="文本框 103"/>
                  <p:cNvSpPr txBox="1"/>
                  <p:nvPr/>
                </p:nvSpPr>
                <p:spPr>
                  <a:xfrm>
                    <a:off x="538055" y="1763141"/>
                    <a:ext cx="718698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b="1" dirty="0">
                        <a:solidFill>
                          <a:srgbClr val="FFFFCC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rPr>
                      <a:t>问题一</a:t>
                    </a:r>
                    <a:endParaRPr lang="zh-CN" altLang="en-US" b="1" dirty="0">
                      <a:solidFill>
                        <a:srgbClr val="FFFFCC"/>
                      </a:solidFill>
                      <a:latin typeface="思源宋体 Heavy" panose="02020900000000000000" pitchFamily="18" charset="-122"/>
                      <a:ea typeface="思源宋体 Heavy" panose="02020900000000000000" pitchFamily="18" charset="-122"/>
                    </a:endParaRPr>
                  </a:p>
                </p:txBody>
              </p:sp>
            </p:grpSp>
            <p:sp>
              <p:nvSpPr>
                <p:cNvPr id="106" name="文本框 105"/>
                <p:cNvSpPr txBox="1"/>
                <p:nvPr/>
              </p:nvSpPr>
              <p:spPr>
                <a:xfrm>
                  <a:off x="273050" y="2368003"/>
                  <a:ext cx="2172970" cy="1061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23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rPr>
                    <a:t>复杂动态环境下的自主</a:t>
                  </a:r>
                  <a:endPara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  <a:p>
                  <a:pPr marR="0" lvl="0" indent="0" algn="l" defTabSz="914400" rtl="0" eaLnBrk="1" fontAlgn="auto" latinLnBrk="0" hangingPunct="1">
                    <a:lnSpc>
                      <a:spcPct val="123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rPr>
                    <a:t>      </a:t>
                  </a: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rPr>
                    <a:t>导航与精准定位</a:t>
                  </a:r>
                  <a:endPara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grpSp>
            <p:nvGrpSpPr>
              <p:cNvPr id="122" name="组合 121"/>
              <p:cNvGrpSpPr/>
              <p:nvPr/>
            </p:nvGrpSpPr>
            <p:grpSpPr>
              <a:xfrm>
                <a:off x="9336051" y="1912708"/>
                <a:ext cx="2297430" cy="1227234"/>
                <a:chOff x="273050" y="1912708"/>
                <a:chExt cx="2297430" cy="1227234"/>
              </a:xfrm>
            </p:grpSpPr>
            <p:grpSp>
              <p:nvGrpSpPr>
                <p:cNvPr id="123" name="组合 122"/>
                <p:cNvGrpSpPr/>
                <p:nvPr/>
              </p:nvGrpSpPr>
              <p:grpSpPr>
                <a:xfrm>
                  <a:off x="386079" y="1912708"/>
                  <a:ext cx="2155541" cy="368300"/>
                  <a:chOff x="386079" y="1763141"/>
                  <a:chExt cx="1775589" cy="368300"/>
                </a:xfrm>
              </p:grpSpPr>
              <p:grpSp>
                <p:nvGrpSpPr>
                  <p:cNvPr id="125" name="组合 124"/>
                  <p:cNvGrpSpPr/>
                  <p:nvPr/>
                </p:nvGrpSpPr>
                <p:grpSpPr>
                  <a:xfrm flipV="1">
                    <a:off x="386079" y="1776803"/>
                    <a:ext cx="1775589" cy="342010"/>
                    <a:chOff x="2412999" y="2109707"/>
                    <a:chExt cx="2000250" cy="419101"/>
                  </a:xfrm>
                </p:grpSpPr>
                <p:sp>
                  <p:nvSpPr>
                    <p:cNvPr id="127" name="矩形 126"/>
                    <p:cNvSpPr/>
                    <p:nvPr/>
                  </p:nvSpPr>
                  <p:spPr>
                    <a:xfrm>
                      <a:off x="2412999" y="2109707"/>
                      <a:ext cx="2000250" cy="419100"/>
                    </a:xfrm>
                    <a:prstGeom prst="rect">
                      <a:avLst/>
                    </a:prstGeom>
                    <a:gradFill flip="none" rotWithShape="1">
                      <a:gsLst>
                        <a:gs pos="92000">
                          <a:srgbClr val="011859"/>
                        </a:gs>
                        <a:gs pos="0">
                          <a:srgbClr val="1B5AB4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128" name="矩形 127"/>
                    <p:cNvSpPr/>
                    <p:nvPr/>
                  </p:nvSpPr>
                  <p:spPr>
                    <a:xfrm>
                      <a:off x="2413000" y="2109708"/>
                      <a:ext cx="51504" cy="419100"/>
                    </a:xfrm>
                    <a:prstGeom prst="rect">
                      <a:avLst/>
                    </a:prstGeom>
                    <a:solidFill>
                      <a:srgbClr val="FEF9B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126" name="文本框 125"/>
                  <p:cNvSpPr txBox="1"/>
                  <p:nvPr/>
                </p:nvSpPr>
                <p:spPr>
                  <a:xfrm>
                    <a:off x="538055" y="1763141"/>
                    <a:ext cx="718698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b="1" dirty="0">
                        <a:solidFill>
                          <a:srgbClr val="FFFFCC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rPr>
                      <a:t>问题三</a:t>
                    </a:r>
                    <a:endParaRPr lang="zh-CN" altLang="en-US" b="1" dirty="0">
                      <a:solidFill>
                        <a:srgbClr val="FFFFCC"/>
                      </a:solidFill>
                      <a:latin typeface="思源宋体 Heavy" panose="02020900000000000000" pitchFamily="18" charset="-122"/>
                      <a:ea typeface="思源宋体 Heavy" panose="02020900000000000000" pitchFamily="18" charset="-122"/>
                    </a:endParaRPr>
                  </a:p>
                </p:txBody>
              </p:sp>
            </p:grpSp>
            <p:sp>
              <p:nvSpPr>
                <p:cNvPr id="124" name="文本框 123"/>
                <p:cNvSpPr txBox="1"/>
                <p:nvPr/>
              </p:nvSpPr>
              <p:spPr>
                <a:xfrm>
                  <a:off x="273050" y="2367782"/>
                  <a:ext cx="2297430" cy="772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23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rPr>
                    <a:t>多任务协同调度与</a:t>
                  </a:r>
                  <a:endPara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  <a:p>
                  <a:pPr marR="0" lvl="0" indent="0" algn="l" defTabSz="914400" rtl="0" eaLnBrk="1" fontAlgn="auto" latinLnBrk="0" hangingPunct="1">
                    <a:lnSpc>
                      <a:spcPct val="123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rPr>
                    <a:t>      </a:t>
                  </a: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rPr>
                    <a:t>系统实时性</a:t>
                  </a:r>
                  <a:endPara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grpSp>
            <p:nvGrpSpPr>
              <p:cNvPr id="108" name="组合 107"/>
              <p:cNvGrpSpPr/>
              <p:nvPr/>
            </p:nvGrpSpPr>
            <p:grpSpPr>
              <a:xfrm>
                <a:off x="273050" y="3680210"/>
                <a:ext cx="2319866" cy="864673"/>
                <a:chOff x="273050" y="1912708"/>
                <a:chExt cx="2319866" cy="864673"/>
              </a:xfrm>
            </p:grpSpPr>
            <p:grpSp>
              <p:nvGrpSpPr>
                <p:cNvPr id="109" name="组合 108"/>
                <p:cNvGrpSpPr/>
                <p:nvPr/>
              </p:nvGrpSpPr>
              <p:grpSpPr>
                <a:xfrm>
                  <a:off x="386079" y="1912708"/>
                  <a:ext cx="2155541" cy="368300"/>
                  <a:chOff x="386079" y="1763141"/>
                  <a:chExt cx="1775589" cy="368300"/>
                </a:xfrm>
              </p:grpSpPr>
              <p:grpSp>
                <p:nvGrpSpPr>
                  <p:cNvPr id="111" name="组合 110"/>
                  <p:cNvGrpSpPr/>
                  <p:nvPr/>
                </p:nvGrpSpPr>
                <p:grpSpPr>
                  <a:xfrm flipV="1">
                    <a:off x="386079" y="1776803"/>
                    <a:ext cx="1775589" cy="342010"/>
                    <a:chOff x="2412999" y="2109707"/>
                    <a:chExt cx="2000250" cy="419101"/>
                  </a:xfrm>
                </p:grpSpPr>
                <p:sp>
                  <p:nvSpPr>
                    <p:cNvPr id="113" name="矩形 112"/>
                    <p:cNvSpPr/>
                    <p:nvPr/>
                  </p:nvSpPr>
                  <p:spPr>
                    <a:xfrm>
                      <a:off x="2412999" y="2109707"/>
                      <a:ext cx="2000250" cy="419100"/>
                    </a:xfrm>
                    <a:prstGeom prst="rect">
                      <a:avLst/>
                    </a:prstGeom>
                    <a:gradFill flip="none" rotWithShape="1">
                      <a:gsLst>
                        <a:gs pos="92000">
                          <a:srgbClr val="011859"/>
                        </a:gs>
                        <a:gs pos="0">
                          <a:srgbClr val="1B5AB4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114" name="矩形 113"/>
                    <p:cNvSpPr/>
                    <p:nvPr/>
                  </p:nvSpPr>
                  <p:spPr>
                    <a:xfrm>
                      <a:off x="2413000" y="2109708"/>
                      <a:ext cx="51504" cy="419100"/>
                    </a:xfrm>
                    <a:prstGeom prst="rect">
                      <a:avLst/>
                    </a:prstGeom>
                    <a:solidFill>
                      <a:srgbClr val="FEF9B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112" name="文本框 111"/>
                  <p:cNvSpPr txBox="1"/>
                  <p:nvPr/>
                </p:nvSpPr>
                <p:spPr>
                  <a:xfrm>
                    <a:off x="538055" y="1763141"/>
                    <a:ext cx="718698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b="1" dirty="0">
                        <a:solidFill>
                          <a:srgbClr val="FFFFCC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rPr>
                      <a:t>问题二</a:t>
                    </a:r>
                    <a:endParaRPr lang="zh-CN" altLang="en-US" b="1" dirty="0">
                      <a:solidFill>
                        <a:srgbClr val="FFFFCC"/>
                      </a:solidFill>
                      <a:latin typeface="思源宋体 Heavy" panose="02020900000000000000" pitchFamily="18" charset="-122"/>
                      <a:ea typeface="思源宋体 Heavy" panose="02020900000000000000" pitchFamily="18" charset="-122"/>
                    </a:endParaRPr>
                  </a:p>
                </p:txBody>
              </p:sp>
            </p:grpSp>
            <p:sp>
              <p:nvSpPr>
                <p:cNvPr id="110" name="文本框 109"/>
                <p:cNvSpPr txBox="1"/>
                <p:nvPr/>
              </p:nvSpPr>
              <p:spPr>
                <a:xfrm>
                  <a:off x="273050" y="2367782"/>
                  <a:ext cx="2319866" cy="4095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23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rPr>
                    <a:t>实现精准兵人识别</a:t>
                  </a:r>
                  <a:endPara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  <p:grpSp>
            <p:nvGrpSpPr>
              <p:cNvPr id="115" name="组合 114"/>
              <p:cNvGrpSpPr/>
              <p:nvPr/>
            </p:nvGrpSpPr>
            <p:grpSpPr>
              <a:xfrm>
                <a:off x="9336051" y="3680210"/>
                <a:ext cx="2268570" cy="886874"/>
                <a:chOff x="273050" y="1912708"/>
                <a:chExt cx="2268570" cy="886874"/>
              </a:xfrm>
            </p:grpSpPr>
            <p:grpSp>
              <p:nvGrpSpPr>
                <p:cNvPr id="116" name="组合 115"/>
                <p:cNvGrpSpPr/>
                <p:nvPr/>
              </p:nvGrpSpPr>
              <p:grpSpPr>
                <a:xfrm>
                  <a:off x="386079" y="1912708"/>
                  <a:ext cx="2155541" cy="368300"/>
                  <a:chOff x="386079" y="1763141"/>
                  <a:chExt cx="1775589" cy="368300"/>
                </a:xfrm>
              </p:grpSpPr>
              <p:grpSp>
                <p:nvGrpSpPr>
                  <p:cNvPr id="118" name="组合 117"/>
                  <p:cNvGrpSpPr/>
                  <p:nvPr/>
                </p:nvGrpSpPr>
                <p:grpSpPr>
                  <a:xfrm flipV="1">
                    <a:off x="386079" y="1776803"/>
                    <a:ext cx="1775589" cy="342010"/>
                    <a:chOff x="2412999" y="2109707"/>
                    <a:chExt cx="2000250" cy="419101"/>
                  </a:xfrm>
                </p:grpSpPr>
                <p:sp>
                  <p:nvSpPr>
                    <p:cNvPr id="120" name="矩形 119"/>
                    <p:cNvSpPr/>
                    <p:nvPr/>
                  </p:nvSpPr>
                  <p:spPr>
                    <a:xfrm>
                      <a:off x="2412999" y="2109707"/>
                      <a:ext cx="2000250" cy="419100"/>
                    </a:xfrm>
                    <a:prstGeom prst="rect">
                      <a:avLst/>
                    </a:prstGeom>
                    <a:gradFill flip="none" rotWithShape="1">
                      <a:gsLst>
                        <a:gs pos="92000">
                          <a:srgbClr val="011859"/>
                        </a:gs>
                        <a:gs pos="0">
                          <a:srgbClr val="1B5AB4">
                            <a:alpha val="0"/>
                          </a:srgb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  <p:sp>
                  <p:nvSpPr>
                    <p:cNvPr id="121" name="矩形 120"/>
                    <p:cNvSpPr/>
                    <p:nvPr/>
                  </p:nvSpPr>
                  <p:spPr>
                    <a:xfrm>
                      <a:off x="2413000" y="2109708"/>
                      <a:ext cx="51504" cy="419100"/>
                    </a:xfrm>
                    <a:prstGeom prst="rect">
                      <a:avLst/>
                    </a:prstGeom>
                    <a:solidFill>
                      <a:srgbClr val="FEF9B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等线" panose="02010600030101010101" charset="-122"/>
                        <a:ea typeface="等线" panose="02010600030101010101" charset="-122"/>
                        <a:cs typeface="+mn-cs"/>
                      </a:endParaRPr>
                    </a:p>
                  </p:txBody>
                </p:sp>
              </p:grpSp>
              <p:sp>
                <p:nvSpPr>
                  <p:cNvPr id="119" name="文本框 118"/>
                  <p:cNvSpPr txBox="1"/>
                  <p:nvPr/>
                </p:nvSpPr>
                <p:spPr>
                  <a:xfrm>
                    <a:off x="538055" y="1763141"/>
                    <a:ext cx="718698" cy="3683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b="1" dirty="0">
                        <a:solidFill>
                          <a:srgbClr val="FFFFCC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rPr>
                      <a:t>问题四</a:t>
                    </a:r>
                    <a:endParaRPr lang="zh-CN" altLang="en-US" b="1" dirty="0">
                      <a:solidFill>
                        <a:srgbClr val="FFFFCC"/>
                      </a:solidFill>
                      <a:latin typeface="思源宋体 Heavy" panose="02020900000000000000" pitchFamily="18" charset="-122"/>
                      <a:ea typeface="思源宋体 Heavy" panose="02020900000000000000" pitchFamily="18" charset="-122"/>
                    </a:endParaRPr>
                  </a:p>
                </p:txBody>
              </p:sp>
            </p:grpSp>
            <p:sp>
              <p:nvSpPr>
                <p:cNvPr id="117" name="文本框 116"/>
                <p:cNvSpPr txBox="1"/>
                <p:nvPr/>
              </p:nvSpPr>
              <p:spPr>
                <a:xfrm>
                  <a:off x="273050" y="2367782"/>
                  <a:ext cx="2004695" cy="4318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23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zh-CN" altLang="en-US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rPr>
                    <a:t>技术文档和</a:t>
                  </a:r>
                  <a:r>
                    <a:rPr kumimoji="0" lang="en-US" altLang="zh-CN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rPr>
                    <a:t>PPT</a:t>
                  </a:r>
                  <a:endParaRPr kumimoji="0" lang="en-US" altLang="zh-CN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159" name="任意多边形: 形状 158"/>
          <p:cNvSpPr/>
          <p:nvPr/>
        </p:nvSpPr>
        <p:spPr bwMode="auto">
          <a:xfrm rot="16200000" flipV="1">
            <a:off x="5001068" y="3391277"/>
            <a:ext cx="2213267" cy="4353042"/>
          </a:xfrm>
          <a:custGeom>
            <a:avLst/>
            <a:gdLst>
              <a:gd name="connsiteX0" fmla="*/ 0 w 2385058"/>
              <a:gd name="connsiteY0" fmla="*/ 3779520 h 3779520"/>
              <a:gd name="connsiteX1" fmla="*/ 1851658 w 2385058"/>
              <a:gd name="connsiteY1" fmla="*/ 2293620 h 3779520"/>
              <a:gd name="connsiteX2" fmla="*/ 1851658 w 2385058"/>
              <a:gd name="connsiteY2" fmla="*/ 2560320 h 3779520"/>
              <a:gd name="connsiteX3" fmla="*/ 2385058 w 2385058"/>
              <a:gd name="connsiteY3" fmla="*/ 1889760 h 3779520"/>
              <a:gd name="connsiteX4" fmla="*/ 1851658 w 2385058"/>
              <a:gd name="connsiteY4" fmla="*/ 1219200 h 3779520"/>
              <a:gd name="connsiteX5" fmla="*/ 1851658 w 2385058"/>
              <a:gd name="connsiteY5" fmla="*/ 1485900 h 3779520"/>
              <a:gd name="connsiteX6" fmla="*/ 0 w 2385058"/>
              <a:gd name="connsiteY6" fmla="*/ 0 h 3779520"/>
              <a:gd name="connsiteX7" fmla="*/ 0 w 2385058"/>
              <a:gd name="connsiteY7" fmla="*/ 1889760 h 377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5058" h="3779520">
                <a:moveTo>
                  <a:pt x="0" y="3779520"/>
                </a:moveTo>
                <a:cubicBezTo>
                  <a:pt x="495300" y="2994660"/>
                  <a:pt x="929640" y="2369820"/>
                  <a:pt x="1851658" y="2293620"/>
                </a:cubicBezTo>
                <a:lnTo>
                  <a:pt x="1851658" y="2560320"/>
                </a:lnTo>
                <a:lnTo>
                  <a:pt x="2385058" y="1889760"/>
                </a:lnTo>
                <a:lnTo>
                  <a:pt x="1851658" y="1219200"/>
                </a:lnTo>
                <a:lnTo>
                  <a:pt x="1851658" y="1485900"/>
                </a:lnTo>
                <a:cubicBezTo>
                  <a:pt x="929640" y="1409700"/>
                  <a:pt x="495300" y="784860"/>
                  <a:pt x="0" y="0"/>
                </a:cubicBezTo>
                <a:lnTo>
                  <a:pt x="0" y="1889760"/>
                </a:lnTo>
                <a:close/>
              </a:path>
            </a:pathLst>
          </a:custGeom>
          <a:gradFill flip="none" rotWithShape="1">
            <a:gsLst>
              <a:gs pos="53000">
                <a:srgbClr val="023AAA"/>
              </a:gs>
              <a:gs pos="4000">
                <a:srgbClr val="023AAA">
                  <a:alpha val="0"/>
                </a:srgbClr>
              </a:gs>
              <a:gs pos="100000">
                <a:srgbClr val="030A93"/>
              </a:gs>
            </a:gsLst>
            <a:lin ang="0" scaled="1"/>
            <a:tileRect/>
          </a:gradFill>
          <a:ln w="9525">
            <a:gradFill flip="none" rotWithShape="1">
              <a:gsLst>
                <a:gs pos="14000">
                  <a:srgbClr val="FFFFFF">
                    <a:alpha val="0"/>
                  </a:srgbClr>
                </a:gs>
                <a:gs pos="36000">
                  <a:schemeClr val="accent4">
                    <a:lumMod val="75000"/>
                    <a:alpha val="50000"/>
                  </a:schemeClr>
                </a:gs>
                <a:gs pos="52000">
                  <a:schemeClr val="accent4">
                    <a:lumMod val="20000"/>
                    <a:lumOff val="80000"/>
                  </a:schemeClr>
                </a:gs>
                <a:gs pos="69000">
                  <a:schemeClr val="accent4">
                    <a:lumMod val="75000"/>
                    <a:alpha val="50000"/>
                  </a:schemeClr>
                </a:gs>
                <a:gs pos="85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273050" y="29549"/>
            <a:ext cx="2214880" cy="732926"/>
            <a:chOff x="565150" y="86699"/>
            <a:chExt cx="2214880" cy="732926"/>
          </a:xfrm>
        </p:grpSpPr>
        <p:sp>
          <p:nvSpPr>
            <p:cNvPr id="6" name="文本框 5"/>
            <p:cNvSpPr txBox="1"/>
            <p:nvPr/>
          </p:nvSpPr>
          <p:spPr>
            <a:xfrm>
              <a:off x="565150" y="86699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关键问题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728485" y="5354965"/>
            <a:ext cx="10664882" cy="827405"/>
            <a:chOff x="750553" y="5354965"/>
            <a:chExt cx="10664882" cy="827405"/>
          </a:xfrm>
        </p:grpSpPr>
        <p:grpSp>
          <p:nvGrpSpPr>
            <p:cNvPr id="144" name="组合 143"/>
            <p:cNvGrpSpPr/>
            <p:nvPr/>
          </p:nvGrpSpPr>
          <p:grpSpPr>
            <a:xfrm>
              <a:off x="750553" y="5354965"/>
              <a:ext cx="3922761" cy="827405"/>
              <a:chOff x="750553" y="5354965"/>
              <a:chExt cx="3922761" cy="827405"/>
            </a:xfrm>
          </p:grpSpPr>
          <p:grpSp>
            <p:nvGrpSpPr>
              <p:cNvPr id="137" name="组合 136"/>
              <p:cNvGrpSpPr/>
              <p:nvPr/>
            </p:nvGrpSpPr>
            <p:grpSpPr>
              <a:xfrm>
                <a:off x="750553" y="5354965"/>
                <a:ext cx="1759585" cy="827405"/>
                <a:chOff x="702011" y="5354965"/>
                <a:chExt cx="1759585" cy="827405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702011" y="5814070"/>
                  <a:ext cx="1759585" cy="3683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梦源黑体 CN W23" panose="020B0200000000000000" pitchFamily="34" charset="-122"/>
                      <a:ea typeface="梦源黑体 CN W23" panose="020B0200000000000000" pitchFamily="34" charset="-122"/>
                      <a:cs typeface="+mn-cs"/>
                    </a:rPr>
                    <a:t>自主定位导航</a:t>
                  </a:r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梦源黑体 CN W23" panose="020B0200000000000000" pitchFamily="34" charset="-122"/>
                    <a:ea typeface="梦源黑体 CN W23" panose="020B0200000000000000" pitchFamily="34" charset="-122"/>
                    <a:cs typeface="+mn-cs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945929" y="5354965"/>
                  <a:ext cx="90281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2800" b="1" dirty="0">
                      <a:gradFill>
                        <a:gsLst>
                          <a:gs pos="27000">
                            <a:srgbClr val="C00000"/>
                          </a:gs>
                          <a:gs pos="100000">
                            <a:srgbClr val="FF0000"/>
                          </a:gs>
                        </a:gsLst>
                        <a:lin ang="5400000" scaled="1"/>
                      </a:gra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</a:rPr>
                    <a:t>导航</a:t>
                  </a:r>
                  <a:endParaRPr lang="zh-CN" altLang="en-US" sz="2800" b="1" dirty="0">
                    <a:gradFill>
                      <a:gsLst>
                        <a:gs pos="27000">
                          <a:srgbClr val="C00000"/>
                        </a:gs>
                        <a:gs pos="100000">
                          <a:srgbClr val="FF0000"/>
                        </a:gs>
                      </a:gsLst>
                      <a:lin ang="5400000" scaled="1"/>
                    </a:gradFill>
                    <a:latin typeface="思源宋体 CN Heavy" panose="02020900000000000000" pitchFamily="18" charset="-122"/>
                    <a:ea typeface="思源宋体 CN Heavy" panose="02020900000000000000" pitchFamily="18" charset="-122"/>
                  </a:endParaRPr>
                </a:p>
              </p:txBody>
            </p:sp>
          </p:grpSp>
          <p:grpSp>
            <p:nvGrpSpPr>
              <p:cNvPr id="138" name="组合 137"/>
              <p:cNvGrpSpPr/>
              <p:nvPr/>
            </p:nvGrpSpPr>
            <p:grpSpPr>
              <a:xfrm>
                <a:off x="3111214" y="5354965"/>
                <a:ext cx="1562100" cy="827160"/>
                <a:chOff x="729968" y="5354965"/>
                <a:chExt cx="1562100" cy="827160"/>
              </a:xfrm>
            </p:grpSpPr>
            <p:sp>
              <p:nvSpPr>
                <p:cNvPr id="139" name="文本框 138"/>
                <p:cNvSpPr txBox="1"/>
                <p:nvPr/>
              </p:nvSpPr>
              <p:spPr>
                <a:xfrm>
                  <a:off x="729968" y="5813825"/>
                  <a:ext cx="1562100" cy="3683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梦源黑体 CN W23" panose="020B0200000000000000" pitchFamily="34" charset="-122"/>
                      <a:ea typeface="梦源黑体 CN W23" panose="020B0200000000000000" pitchFamily="34" charset="-122"/>
                      <a:cs typeface="+mn-cs"/>
                    </a:rPr>
                    <a:t>精准兵人识别</a:t>
                  </a:r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梦源黑体 CN W23" panose="020B0200000000000000" pitchFamily="34" charset="-122"/>
                    <a:ea typeface="梦源黑体 CN W23" panose="020B0200000000000000" pitchFamily="34" charset="-122"/>
                    <a:cs typeface="+mn-cs"/>
                  </a:endParaRPr>
                </a:p>
              </p:txBody>
            </p:sp>
            <p:sp>
              <p:nvSpPr>
                <p:cNvPr id="140" name="文本框 139"/>
                <p:cNvSpPr txBox="1"/>
                <p:nvPr/>
              </p:nvSpPr>
              <p:spPr>
                <a:xfrm>
                  <a:off x="948390" y="5354965"/>
                  <a:ext cx="897890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2800" b="1" dirty="0">
                      <a:gradFill>
                        <a:gsLst>
                          <a:gs pos="27000">
                            <a:srgbClr val="C00000"/>
                          </a:gs>
                          <a:gs pos="100000">
                            <a:srgbClr val="FF0000"/>
                          </a:gs>
                        </a:gsLst>
                        <a:lin ang="5400000" scaled="1"/>
                      </a:gra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</a:rPr>
                    <a:t>识别</a:t>
                  </a:r>
                  <a:endParaRPr lang="zh-CN" altLang="en-US" sz="2800" b="1" dirty="0">
                    <a:gradFill>
                      <a:gsLst>
                        <a:gs pos="27000">
                          <a:srgbClr val="C00000"/>
                        </a:gs>
                        <a:gs pos="100000">
                          <a:srgbClr val="FF0000"/>
                        </a:gs>
                      </a:gsLst>
                      <a:lin ang="5400000" scaled="1"/>
                    </a:gradFill>
                    <a:latin typeface="思源宋体 CN Heavy" panose="02020900000000000000" pitchFamily="18" charset="-122"/>
                    <a:ea typeface="思源宋体 CN Heavy" panose="02020900000000000000" pitchFamily="18" charset="-122"/>
                  </a:endParaRPr>
                </a:p>
              </p:txBody>
            </p:sp>
          </p:grpSp>
        </p:grpSp>
        <p:grpSp>
          <p:nvGrpSpPr>
            <p:cNvPr id="145" name="组合 144"/>
            <p:cNvGrpSpPr/>
            <p:nvPr/>
          </p:nvGrpSpPr>
          <p:grpSpPr>
            <a:xfrm>
              <a:off x="7441891" y="5354965"/>
              <a:ext cx="3973544" cy="827160"/>
              <a:chOff x="430215" y="5354965"/>
              <a:chExt cx="3973544" cy="827160"/>
            </a:xfrm>
          </p:grpSpPr>
          <p:grpSp>
            <p:nvGrpSpPr>
              <p:cNvPr id="146" name="组合 145"/>
              <p:cNvGrpSpPr/>
              <p:nvPr/>
            </p:nvGrpSpPr>
            <p:grpSpPr>
              <a:xfrm>
                <a:off x="430215" y="5354965"/>
                <a:ext cx="1791970" cy="827160"/>
                <a:chOff x="381673" y="5354965"/>
                <a:chExt cx="1791970" cy="827160"/>
              </a:xfrm>
            </p:grpSpPr>
            <p:sp>
              <p:nvSpPr>
                <p:cNvPr id="156" name="文本框 155"/>
                <p:cNvSpPr txBox="1"/>
                <p:nvPr/>
              </p:nvSpPr>
              <p:spPr>
                <a:xfrm>
                  <a:off x="381673" y="5813825"/>
                  <a:ext cx="1791970" cy="3683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梦源黑体 CN W23" panose="020B0200000000000000" pitchFamily="34" charset="-122"/>
                      <a:ea typeface="梦源黑体 CN W23" panose="020B0200000000000000" pitchFamily="34" charset="-122"/>
                      <a:cs typeface="+mn-cs"/>
                    </a:rPr>
                    <a:t>多任务协同配合</a:t>
                  </a:r>
                  <a:endPara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梦源黑体 CN W23" panose="020B0200000000000000" pitchFamily="34" charset="-122"/>
                    <a:ea typeface="梦源黑体 CN W23" panose="020B0200000000000000" pitchFamily="34" charset="-122"/>
                    <a:cs typeface="+mn-cs"/>
                  </a:endParaRPr>
                </a:p>
              </p:txBody>
            </p:sp>
            <p:sp>
              <p:nvSpPr>
                <p:cNvPr id="157" name="文本框 156"/>
                <p:cNvSpPr txBox="1"/>
                <p:nvPr/>
              </p:nvSpPr>
              <p:spPr>
                <a:xfrm>
                  <a:off x="948391" y="5354965"/>
                  <a:ext cx="897890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2800" b="1" dirty="0">
                      <a:gradFill>
                        <a:gsLst>
                          <a:gs pos="27000">
                            <a:srgbClr val="C00000"/>
                          </a:gs>
                          <a:gs pos="100000">
                            <a:srgbClr val="FF0000"/>
                          </a:gs>
                        </a:gsLst>
                        <a:lin ang="5400000" scaled="1"/>
                      </a:gra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</a:rPr>
                    <a:t>协调</a:t>
                  </a:r>
                  <a:endParaRPr lang="zh-CN" altLang="en-US" sz="2800" b="1" dirty="0">
                    <a:gradFill>
                      <a:gsLst>
                        <a:gs pos="27000">
                          <a:srgbClr val="C00000"/>
                        </a:gs>
                        <a:gs pos="100000">
                          <a:srgbClr val="FF0000"/>
                        </a:gs>
                      </a:gsLst>
                      <a:lin ang="5400000" scaled="1"/>
                    </a:gradFill>
                    <a:latin typeface="思源宋体 CN Heavy" panose="02020900000000000000" pitchFamily="18" charset="-122"/>
                    <a:ea typeface="思源宋体 CN Heavy" panose="02020900000000000000" pitchFamily="18" charset="-122"/>
                  </a:endParaRPr>
                </a:p>
              </p:txBody>
            </p:sp>
          </p:grpSp>
          <p:grpSp>
            <p:nvGrpSpPr>
              <p:cNvPr id="147" name="组合 146"/>
              <p:cNvGrpSpPr/>
              <p:nvPr/>
            </p:nvGrpSpPr>
            <p:grpSpPr>
              <a:xfrm>
                <a:off x="2954689" y="5354965"/>
                <a:ext cx="1449070" cy="827160"/>
                <a:chOff x="573443" y="5354965"/>
                <a:chExt cx="1449070" cy="827160"/>
              </a:xfrm>
            </p:grpSpPr>
            <p:sp>
              <p:nvSpPr>
                <p:cNvPr id="149" name="文本框 148"/>
                <p:cNvSpPr txBox="1"/>
                <p:nvPr/>
              </p:nvSpPr>
              <p:spPr>
                <a:xfrm>
                  <a:off x="573443" y="5813825"/>
                  <a:ext cx="1449070" cy="3683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梦源黑体 CN W23" panose="020B0200000000000000" pitchFamily="34" charset="-122"/>
                      <a:ea typeface="梦源黑体 CN W23" panose="020B0200000000000000" pitchFamily="34" charset="-122"/>
                      <a:cs typeface="+mn-cs"/>
                    </a:rPr>
                    <a:t>技术报告</a:t>
                  </a:r>
                  <a:r>
                    <a:rPr kumimoji="0" lang="en-US" altLang="zh-C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梦源黑体 CN W23" panose="020B0200000000000000" pitchFamily="34" charset="-122"/>
                      <a:ea typeface="梦源黑体 CN W23" panose="020B0200000000000000" pitchFamily="34" charset="-122"/>
                      <a:cs typeface="+mn-cs"/>
                    </a:rPr>
                    <a:t>PPT</a:t>
                  </a:r>
                  <a:endPara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梦源黑体 CN W23" panose="020B0200000000000000" pitchFamily="34" charset="-122"/>
                    <a:ea typeface="梦源黑体 CN W23" panose="020B0200000000000000" pitchFamily="34" charset="-122"/>
                    <a:cs typeface="+mn-cs"/>
                  </a:endParaRPr>
                </a:p>
              </p:txBody>
            </p:sp>
            <p:sp>
              <p:nvSpPr>
                <p:cNvPr id="154" name="文本框 153"/>
                <p:cNvSpPr txBox="1"/>
                <p:nvPr/>
              </p:nvSpPr>
              <p:spPr>
                <a:xfrm>
                  <a:off x="948391" y="5354965"/>
                  <a:ext cx="897890" cy="5219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2800" b="1" dirty="0">
                      <a:gradFill>
                        <a:gsLst>
                          <a:gs pos="27000">
                            <a:srgbClr val="C00000"/>
                          </a:gs>
                          <a:gs pos="100000">
                            <a:srgbClr val="FF0000"/>
                          </a:gs>
                        </a:gsLst>
                        <a:lin ang="5400000" scaled="1"/>
                      </a:gradFill>
                      <a:latin typeface="思源宋体 CN Heavy" panose="02020900000000000000" pitchFamily="18" charset="-122"/>
                      <a:ea typeface="思源宋体 CN Heavy" panose="02020900000000000000" pitchFamily="18" charset="-122"/>
                    </a:rPr>
                    <a:t>文档</a:t>
                  </a:r>
                  <a:endParaRPr lang="zh-CN" altLang="en-US" sz="2800" b="1" dirty="0">
                    <a:gradFill>
                      <a:gsLst>
                        <a:gs pos="27000">
                          <a:srgbClr val="C00000"/>
                        </a:gs>
                        <a:gs pos="100000">
                          <a:srgbClr val="FF0000"/>
                        </a:gs>
                      </a:gsLst>
                      <a:lin ang="5400000" scaled="1"/>
                    </a:gradFill>
                    <a:latin typeface="思源宋体 CN Heavy" panose="02020900000000000000" pitchFamily="18" charset="-122"/>
                    <a:ea typeface="思源宋体 CN Heavy" panose="02020900000000000000" pitchFamily="18" charset="-122"/>
                  </a:endParaRPr>
                </a:p>
              </p:txBody>
            </p:sp>
          </p:grpSp>
        </p:grpSp>
      </p:grpSp>
      <p:grpSp>
        <p:nvGrpSpPr>
          <p:cNvPr id="94" name="组合 93"/>
          <p:cNvGrpSpPr/>
          <p:nvPr/>
        </p:nvGrpSpPr>
        <p:grpSpPr>
          <a:xfrm>
            <a:off x="820067" y="6437028"/>
            <a:ext cx="6701819" cy="368300"/>
            <a:chOff x="6168862" y="408480"/>
            <a:chExt cx="4601780" cy="214653"/>
          </a:xfrm>
        </p:grpSpPr>
        <p:sp>
          <p:nvSpPr>
            <p:cNvPr id="95" name="文本框 94"/>
            <p:cNvSpPr txBox="1"/>
            <p:nvPr/>
          </p:nvSpPr>
          <p:spPr>
            <a:xfrm>
              <a:off x="6168862" y="421291"/>
              <a:ext cx="681551" cy="197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zh-CN" dirty="0"/>
                <a:t>项目概述</a:t>
              </a:r>
              <a:endParaRPr lang="zh-CN" altLang="zh-CN" dirty="0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126823" y="408480"/>
              <a:ext cx="753443" cy="214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dirty="0"/>
                <a:t>设计方案</a:t>
              </a:r>
              <a:endParaRPr lang="zh-CN" altLang="zh-CN" dirty="0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9122353" y="421290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结论总结</a:t>
              </a:r>
              <a:endPara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161227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测试分析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5091" y="304153"/>
            <a:ext cx="2485606" cy="529223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矩形 503"/>
          <p:cNvSpPr/>
          <p:nvPr/>
        </p:nvSpPr>
        <p:spPr>
          <a:xfrm>
            <a:off x="4416425" y="1257935"/>
            <a:ext cx="7261860" cy="4512945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273050" y="29549"/>
            <a:ext cx="2214880" cy="732926"/>
            <a:chOff x="565150" y="86699"/>
            <a:chExt cx="2214880" cy="732926"/>
          </a:xfrm>
        </p:grpSpPr>
        <p:sp>
          <p:nvSpPr>
            <p:cNvPr id="6" name="文本框 5"/>
            <p:cNvSpPr txBox="1"/>
            <p:nvPr/>
          </p:nvSpPr>
          <p:spPr>
            <a:xfrm>
              <a:off x="565150" y="86699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解决思路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64" name="组合 463"/>
          <p:cNvGrpSpPr/>
          <p:nvPr/>
        </p:nvGrpSpPr>
        <p:grpSpPr>
          <a:xfrm>
            <a:off x="511668" y="1285574"/>
            <a:ext cx="3513908" cy="4485083"/>
            <a:chOff x="4550593" y="2104044"/>
            <a:chExt cx="3090814" cy="3945054"/>
          </a:xfrm>
        </p:grpSpPr>
        <p:grpSp>
          <p:nvGrpSpPr>
            <p:cNvPr id="457" name="组合 456"/>
            <p:cNvGrpSpPr/>
            <p:nvPr/>
          </p:nvGrpSpPr>
          <p:grpSpPr>
            <a:xfrm>
              <a:off x="4550593" y="2104044"/>
              <a:ext cx="3090814" cy="3945054"/>
              <a:chOff x="466514" y="2002226"/>
              <a:chExt cx="3090814" cy="3644431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466514" y="2002226"/>
                <a:ext cx="3090814" cy="382199"/>
                <a:chOff x="1171364" y="1814512"/>
                <a:chExt cx="3090814" cy="382199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1171364" y="1814512"/>
                  <a:ext cx="435119" cy="382199"/>
                  <a:chOff x="1729008" y="1924050"/>
                  <a:chExt cx="281940" cy="247650"/>
                </a:xfrm>
              </p:grpSpPr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1744885" y="1924050"/>
                    <a:ext cx="0" cy="24765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/>
                  <p:cNvCxnSpPr/>
                  <p:nvPr/>
                </p:nvCxnSpPr>
                <p:spPr>
                  <a:xfrm>
                    <a:off x="1729008" y="1924050"/>
                    <a:ext cx="281940" cy="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组合 59"/>
                <p:cNvGrpSpPr/>
                <p:nvPr/>
              </p:nvGrpSpPr>
              <p:grpSpPr>
                <a:xfrm flipH="1">
                  <a:off x="3827059" y="1814512"/>
                  <a:ext cx="435119" cy="382199"/>
                  <a:chOff x="1729008" y="1924050"/>
                  <a:chExt cx="281940" cy="247650"/>
                </a:xfrm>
              </p:grpSpPr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1744885" y="1924050"/>
                    <a:ext cx="0" cy="24765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1729008" y="1924050"/>
                    <a:ext cx="281940" cy="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9" name="组合 448"/>
              <p:cNvGrpSpPr/>
              <p:nvPr/>
            </p:nvGrpSpPr>
            <p:grpSpPr>
              <a:xfrm flipV="1">
                <a:off x="466514" y="5264458"/>
                <a:ext cx="3090814" cy="382199"/>
                <a:chOff x="1171364" y="1814512"/>
                <a:chExt cx="3090814" cy="382199"/>
              </a:xfrm>
            </p:grpSpPr>
            <p:grpSp>
              <p:nvGrpSpPr>
                <p:cNvPr id="451" name="组合 450"/>
                <p:cNvGrpSpPr/>
                <p:nvPr/>
              </p:nvGrpSpPr>
              <p:grpSpPr>
                <a:xfrm>
                  <a:off x="1171364" y="1814512"/>
                  <a:ext cx="435119" cy="382199"/>
                  <a:chOff x="1729008" y="1924050"/>
                  <a:chExt cx="281940" cy="247650"/>
                </a:xfrm>
              </p:grpSpPr>
              <p:cxnSp>
                <p:nvCxnSpPr>
                  <p:cNvPr id="455" name="直接连接符 454"/>
                  <p:cNvCxnSpPr/>
                  <p:nvPr/>
                </p:nvCxnSpPr>
                <p:spPr>
                  <a:xfrm>
                    <a:off x="1744885" y="1924050"/>
                    <a:ext cx="0" cy="24765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直接连接符 455"/>
                  <p:cNvCxnSpPr/>
                  <p:nvPr/>
                </p:nvCxnSpPr>
                <p:spPr>
                  <a:xfrm>
                    <a:off x="1729008" y="1924050"/>
                    <a:ext cx="281940" cy="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2" name="组合 451"/>
                <p:cNvGrpSpPr/>
                <p:nvPr/>
              </p:nvGrpSpPr>
              <p:grpSpPr>
                <a:xfrm flipH="1">
                  <a:off x="3827059" y="1814512"/>
                  <a:ext cx="435119" cy="382199"/>
                  <a:chOff x="1729008" y="1924050"/>
                  <a:chExt cx="281940" cy="247650"/>
                </a:xfrm>
              </p:grpSpPr>
              <p:cxnSp>
                <p:nvCxnSpPr>
                  <p:cNvPr id="453" name="直接连接符 452"/>
                  <p:cNvCxnSpPr/>
                  <p:nvPr/>
                </p:nvCxnSpPr>
                <p:spPr>
                  <a:xfrm>
                    <a:off x="1744885" y="1924050"/>
                    <a:ext cx="0" cy="24765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直接连接符 453"/>
                  <p:cNvCxnSpPr/>
                  <p:nvPr/>
                </p:nvCxnSpPr>
                <p:spPr>
                  <a:xfrm>
                    <a:off x="1729008" y="1924050"/>
                    <a:ext cx="281940" cy="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60" name="矩形 459"/>
            <p:cNvSpPr/>
            <p:nvPr/>
          </p:nvSpPr>
          <p:spPr>
            <a:xfrm>
              <a:off x="5072786" y="2268573"/>
              <a:ext cx="2046427" cy="498394"/>
            </a:xfrm>
            <a:prstGeom prst="rect">
              <a:avLst/>
            </a:prstGeom>
            <a:gradFill flip="none" rotWithShape="1">
              <a:gsLst>
                <a:gs pos="0">
                  <a:srgbClr val="011859"/>
                </a:gs>
                <a:gs pos="66000">
                  <a:srgbClr val="1B5AB4"/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1" name="文本框 460"/>
            <p:cNvSpPr txBox="1"/>
            <p:nvPr/>
          </p:nvSpPr>
          <p:spPr>
            <a:xfrm>
              <a:off x="5317753" y="2333104"/>
              <a:ext cx="1556494" cy="404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EF9BA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智能侦察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EF9B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pic>
          <p:nvPicPr>
            <p:cNvPr id="463" name="图片 462"/>
            <p:cNvPicPr>
              <a:picLocks noChangeAspect="1"/>
            </p:cNvPicPr>
            <p:nvPr/>
          </p:nvPicPr>
          <p:blipFill>
            <a:blip r:embed="rId2"/>
            <a:srcRect l="5775" t="41185" r="8055" b="28723"/>
            <a:stretch>
              <a:fillRect/>
            </a:stretch>
          </p:blipFill>
          <p:spPr>
            <a:xfrm>
              <a:off x="4759322" y="5090922"/>
              <a:ext cx="2673355" cy="933580"/>
            </a:xfrm>
            <a:prstGeom prst="rect">
              <a:avLst/>
            </a:prstGeom>
          </p:spPr>
        </p:pic>
      </p:grpSp>
      <p:grpSp>
        <p:nvGrpSpPr>
          <p:cNvPr id="486" name="组合 485"/>
          <p:cNvGrpSpPr/>
          <p:nvPr/>
        </p:nvGrpSpPr>
        <p:grpSpPr>
          <a:xfrm>
            <a:off x="4843124" y="1410024"/>
            <a:ext cx="6720972" cy="498394"/>
            <a:chOff x="3050982" y="1288475"/>
            <a:chExt cx="6090036" cy="498394"/>
          </a:xfrm>
        </p:grpSpPr>
        <p:sp>
          <p:nvSpPr>
            <p:cNvPr id="487" name="矩形 486"/>
            <p:cNvSpPr/>
            <p:nvPr/>
          </p:nvSpPr>
          <p:spPr>
            <a:xfrm>
              <a:off x="3050982" y="1288475"/>
              <a:ext cx="6090036" cy="498394"/>
            </a:xfrm>
            <a:prstGeom prst="rect">
              <a:avLst/>
            </a:prstGeom>
            <a:gradFill>
              <a:gsLst>
                <a:gs pos="0">
                  <a:srgbClr val="011859"/>
                </a:gs>
                <a:gs pos="66000">
                  <a:srgbClr val="1B5AB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8" name="文本框 487"/>
            <p:cNvSpPr txBox="1"/>
            <p:nvPr/>
          </p:nvSpPr>
          <p:spPr>
            <a:xfrm>
              <a:off x="4316207" y="1324035"/>
              <a:ext cx="3418830" cy="3987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EF9BA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依托ROS系统架构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EF9B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489" name="文本框 488"/>
          <p:cNvSpPr txBox="1"/>
          <p:nvPr>
            <p:custDataLst>
              <p:tags r:id="rId3"/>
            </p:custDataLst>
          </p:nvPr>
        </p:nvSpPr>
        <p:spPr>
          <a:xfrm>
            <a:off x="4800470" y="3373371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梦源黑体 CN W23" panose="020B0200000000000000" pitchFamily="34" charset="-122"/>
                <a:ea typeface="梦源黑体 CN W23" panose="020B0200000000000000" pitchFamily="34" charset="-122"/>
                <a:cs typeface="+mn-cs"/>
              </a:rPr>
              <a:t>自主导航与定位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1859"/>
                  </a:gs>
                  <a:gs pos="66000">
                    <a:srgbClr val="1B5AB4"/>
                  </a:gs>
                </a:gsLst>
                <a:lin ang="5400000" scaled="1"/>
              </a:gradFill>
              <a:effectLst/>
              <a:uLnTx/>
              <a:uFillTx/>
              <a:latin typeface="梦源黑体 CN W23" panose="020B0200000000000000" pitchFamily="34" charset="-122"/>
              <a:ea typeface="梦源黑体 CN W23" panose="020B0200000000000000" pitchFamily="34" charset="-122"/>
              <a:cs typeface="+mn-cs"/>
            </a:endParaRPr>
          </a:p>
        </p:txBody>
      </p:sp>
      <p:sp>
        <p:nvSpPr>
          <p:cNvPr id="500" name="文本框 499"/>
          <p:cNvSpPr txBox="1"/>
          <p:nvPr/>
        </p:nvSpPr>
        <p:spPr>
          <a:xfrm>
            <a:off x="9463344" y="3322571"/>
            <a:ext cx="2214880" cy="469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l" defTabSz="914400" rtl="0" eaLnBrk="1" fontAlgn="auto" latinLnBrk="0" hangingPunct="1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梦源黑体 CN W23" panose="020B0200000000000000" pitchFamily="34" charset="-122"/>
                <a:ea typeface="梦源黑体 CN W23" panose="020B0200000000000000" pitchFamily="34" charset="-122"/>
                <a:sym typeface="+mn-ea"/>
              </a:rPr>
              <a:t>机器人控制与优化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1859"/>
                  </a:gs>
                  <a:gs pos="66000">
                    <a:srgbClr val="1B5AB4"/>
                  </a:gs>
                </a:gsLst>
                <a:lin ang="5400000" scaled="1"/>
              </a:gradFill>
              <a:effectLst/>
              <a:uLnTx/>
              <a:uFillTx/>
              <a:latin typeface="梦源黑体 CN W23" panose="020B0200000000000000" pitchFamily="34" charset="-122"/>
              <a:ea typeface="梦源黑体 CN W23" panose="020B0200000000000000" pitchFamily="34" charset="-122"/>
              <a:cs typeface="+mn-cs"/>
            </a:endParaRPr>
          </a:p>
        </p:txBody>
      </p:sp>
      <p:sp>
        <p:nvSpPr>
          <p:cNvPr id="502" name="文本框 501"/>
          <p:cNvSpPr txBox="1"/>
          <p:nvPr>
            <p:custDataLst>
              <p:tags r:id="rId4"/>
            </p:custDataLst>
          </p:nvPr>
        </p:nvSpPr>
        <p:spPr>
          <a:xfrm>
            <a:off x="7183533" y="3373371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梦源黑体 CN W23" panose="020B0200000000000000" pitchFamily="34" charset="-122"/>
                <a:ea typeface="梦源黑体 CN W23" panose="020B0200000000000000" pitchFamily="34" charset="-122"/>
                <a:cs typeface="+mn-cs"/>
              </a:rPr>
              <a:t>环境感知与识别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11859"/>
                  </a:gs>
                  <a:gs pos="66000">
                    <a:srgbClr val="1B5AB4"/>
                  </a:gs>
                </a:gsLst>
                <a:lin ang="5400000" scaled="1"/>
              </a:gradFill>
              <a:effectLst/>
              <a:uLnTx/>
              <a:uFillTx/>
              <a:latin typeface="梦源黑体 CN W23" panose="020B0200000000000000" pitchFamily="34" charset="-122"/>
              <a:ea typeface="梦源黑体 CN W23" panose="020B0200000000000000" pitchFamily="34" charset="-122"/>
              <a:cs typeface="+mn-cs"/>
            </a:endParaRPr>
          </a:p>
        </p:txBody>
      </p:sp>
      <p:sp>
        <p:nvSpPr>
          <p:cNvPr id="490" name="文本框 489"/>
          <p:cNvSpPr txBox="1"/>
          <p:nvPr>
            <p:custDataLst>
              <p:tags r:id="rId5"/>
            </p:custDataLst>
          </p:nvPr>
        </p:nvSpPr>
        <p:spPr>
          <a:xfrm>
            <a:off x="4511675" y="3616960"/>
            <a:ext cx="2306320" cy="12712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需突破城市建筑群遮挡、动态障碍物干扰等问题，实现厘米级定位与全局路径规划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9" name="文本框 498"/>
          <p:cNvSpPr txBox="1"/>
          <p:nvPr/>
        </p:nvSpPr>
        <p:spPr>
          <a:xfrm>
            <a:off x="6941185" y="3699510"/>
            <a:ext cx="22860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针对战场多要素，需融合多传感器数据，构建实时环境语义地图，支撑威胁规避与目标判别。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1" name="文本框 500"/>
          <p:cNvSpPr txBox="1"/>
          <p:nvPr>
            <p:custDataLst>
              <p:tags r:id="rId6"/>
            </p:custDataLst>
          </p:nvPr>
        </p:nvSpPr>
        <p:spPr>
          <a:xfrm>
            <a:off x="9302750" y="3669030"/>
            <a:ext cx="226822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基于麦克纳姆轮系运动模型，需平衡速度（最高0.6m/s）与精度（直角越障 15mm）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7" name="箭头: V 形 496"/>
          <p:cNvSpPr/>
          <p:nvPr>
            <p:custDataLst>
              <p:tags r:id="rId7"/>
            </p:custDataLst>
          </p:nvPr>
        </p:nvSpPr>
        <p:spPr>
          <a:xfrm>
            <a:off x="6736255" y="2376013"/>
            <a:ext cx="479102" cy="479102"/>
          </a:xfrm>
          <a:prstGeom prst="chevron">
            <a:avLst/>
          </a:prstGeom>
          <a:gradFill>
            <a:gsLst>
              <a:gs pos="100000">
                <a:srgbClr val="011859"/>
              </a:gs>
              <a:gs pos="15000">
                <a:srgbClr val="1B5AB4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8" name="箭头: V 形 497"/>
          <p:cNvSpPr/>
          <p:nvPr>
            <p:custDataLst>
              <p:tags r:id="rId8"/>
            </p:custDataLst>
          </p:nvPr>
        </p:nvSpPr>
        <p:spPr>
          <a:xfrm>
            <a:off x="9040099" y="2376013"/>
            <a:ext cx="479102" cy="479102"/>
          </a:xfrm>
          <a:prstGeom prst="chevron">
            <a:avLst/>
          </a:prstGeom>
          <a:gradFill>
            <a:gsLst>
              <a:gs pos="100000">
                <a:srgbClr val="011859"/>
              </a:gs>
              <a:gs pos="15000">
                <a:srgbClr val="1B5AB4"/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5091" y="224778"/>
            <a:ext cx="2485606" cy="5292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>
            <a:clrChange>
              <a:clrFrom>
                <a:srgbClr val="CECAC7">
                  <a:alpha val="100000"/>
                </a:srgbClr>
              </a:clrFrom>
              <a:clrTo>
                <a:srgbClr val="CECAC7">
                  <a:alpha val="100000"/>
                  <a:alpha val="0"/>
                </a:srgbClr>
              </a:clrTo>
            </a:clrChange>
          </a:blip>
          <a:srcRect t="6038" r="2438" b="22106"/>
          <a:stretch>
            <a:fillRect/>
          </a:stretch>
        </p:blipFill>
        <p:spPr>
          <a:xfrm>
            <a:off x="650875" y="2231390"/>
            <a:ext cx="3374390" cy="3315335"/>
          </a:xfrm>
          <a:prstGeom prst="rect">
            <a:avLst/>
          </a:prstGeom>
        </p:spPr>
      </p:pic>
      <p:grpSp>
        <p:nvGrpSpPr>
          <p:cNvPr id="94" name="组合 93"/>
          <p:cNvGrpSpPr/>
          <p:nvPr>
            <p:custDataLst>
              <p:tags r:id="rId11"/>
            </p:custDataLst>
          </p:nvPr>
        </p:nvGrpSpPr>
        <p:grpSpPr>
          <a:xfrm>
            <a:off x="820067" y="6437028"/>
            <a:ext cx="6701819" cy="368300"/>
            <a:chOff x="6168862" y="408480"/>
            <a:chExt cx="4601780" cy="214653"/>
          </a:xfrm>
        </p:grpSpPr>
        <p:sp>
          <p:nvSpPr>
            <p:cNvPr id="95" name="文本框 94"/>
            <p:cNvSpPr txBox="1"/>
            <p:nvPr/>
          </p:nvSpPr>
          <p:spPr>
            <a:xfrm>
              <a:off x="6168862" y="421291"/>
              <a:ext cx="681551" cy="197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zh-CN" dirty="0"/>
                <a:t>项目概述</a:t>
              </a:r>
              <a:endParaRPr lang="zh-CN" altLang="zh-CN" dirty="0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126823" y="408480"/>
              <a:ext cx="753443" cy="214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dirty="0"/>
                <a:t>设计方案</a:t>
              </a:r>
              <a:endParaRPr lang="zh-CN" altLang="zh-CN" dirty="0"/>
            </a:p>
          </p:txBody>
        </p:sp>
        <p:sp>
          <p:nvSpPr>
            <p:cNvPr id="97" name="文本框 96"/>
            <p:cNvSpPr txBox="1"/>
            <p:nvPr>
              <p:custDataLst>
                <p:tags r:id="rId12"/>
              </p:custDataLst>
            </p:nvPr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13"/>
              </p:custDataLst>
            </p:nvPr>
          </p:nvSpPr>
          <p:spPr>
            <a:xfrm>
              <a:off x="9122353" y="421290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结论总结</a:t>
              </a:r>
              <a:endPara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161227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测试分析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882515" y="2006600"/>
            <a:ext cx="1853565" cy="1296670"/>
          </a:xfrm>
          <a:prstGeom prst="rect">
            <a:avLst/>
          </a:prstGeom>
          <a:ln>
            <a:solidFill>
              <a:srgbClr val="0B317B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rcRect l="25013" t="42849" r="50000" b="39657"/>
          <a:stretch>
            <a:fillRect/>
          </a:stretch>
        </p:blipFill>
        <p:spPr>
          <a:xfrm>
            <a:off x="7215505" y="2038985"/>
            <a:ext cx="1795780" cy="1264285"/>
          </a:xfrm>
          <a:prstGeom prst="rect">
            <a:avLst/>
          </a:prstGeom>
          <a:ln>
            <a:solidFill>
              <a:srgbClr val="0B317B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rcRect l="25881" r="13645"/>
          <a:stretch>
            <a:fillRect/>
          </a:stretch>
        </p:blipFill>
        <p:spPr>
          <a:xfrm>
            <a:off x="9547860" y="2038985"/>
            <a:ext cx="1852295" cy="1260475"/>
          </a:xfrm>
          <a:prstGeom prst="rect">
            <a:avLst/>
          </a:prstGeom>
          <a:ln>
            <a:solidFill>
              <a:srgbClr val="0B317B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矩形 503"/>
          <p:cNvSpPr/>
          <p:nvPr/>
        </p:nvSpPr>
        <p:spPr>
          <a:xfrm>
            <a:off x="4416425" y="1257935"/>
            <a:ext cx="7261860" cy="4512945"/>
          </a:xfrm>
          <a:prstGeom prst="rect">
            <a:avLst/>
          </a:prstGeom>
          <a:solidFill>
            <a:schemeClr val="bg1"/>
          </a:solidFill>
          <a:ln w="12700">
            <a:solidFill>
              <a:srgbClr val="1B5A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grpSp>
        <p:nvGrpSpPr>
          <p:cNvPr id="49" name="组合 48"/>
          <p:cNvGrpSpPr/>
          <p:nvPr/>
        </p:nvGrpSpPr>
        <p:grpSpPr>
          <a:xfrm>
            <a:off x="273050" y="29549"/>
            <a:ext cx="2214880" cy="732926"/>
            <a:chOff x="565150" y="86699"/>
            <a:chExt cx="2214880" cy="732926"/>
          </a:xfrm>
        </p:grpSpPr>
        <p:sp>
          <p:nvSpPr>
            <p:cNvPr id="6" name="文本框 5"/>
            <p:cNvSpPr txBox="1"/>
            <p:nvPr/>
          </p:nvSpPr>
          <p:spPr>
            <a:xfrm>
              <a:off x="565150" y="86699"/>
              <a:ext cx="2214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研究路线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64" name="组合 463"/>
          <p:cNvGrpSpPr/>
          <p:nvPr/>
        </p:nvGrpSpPr>
        <p:grpSpPr>
          <a:xfrm>
            <a:off x="511668" y="1285574"/>
            <a:ext cx="3513908" cy="4485083"/>
            <a:chOff x="4550593" y="2104044"/>
            <a:chExt cx="3090814" cy="3945054"/>
          </a:xfrm>
        </p:grpSpPr>
        <p:grpSp>
          <p:nvGrpSpPr>
            <p:cNvPr id="457" name="组合 456"/>
            <p:cNvGrpSpPr/>
            <p:nvPr/>
          </p:nvGrpSpPr>
          <p:grpSpPr>
            <a:xfrm>
              <a:off x="4550593" y="2104044"/>
              <a:ext cx="3090814" cy="3945054"/>
              <a:chOff x="466514" y="2002226"/>
              <a:chExt cx="3090814" cy="3644431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466514" y="2002226"/>
                <a:ext cx="3090814" cy="382199"/>
                <a:chOff x="1171364" y="1814512"/>
                <a:chExt cx="3090814" cy="382199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1171364" y="1814512"/>
                  <a:ext cx="435119" cy="382199"/>
                  <a:chOff x="1729008" y="1924050"/>
                  <a:chExt cx="281940" cy="247650"/>
                </a:xfrm>
              </p:grpSpPr>
              <p:cxnSp>
                <p:nvCxnSpPr>
                  <p:cNvPr id="46" name="直接连接符 45"/>
                  <p:cNvCxnSpPr/>
                  <p:nvPr/>
                </p:nvCxnSpPr>
                <p:spPr>
                  <a:xfrm>
                    <a:off x="1744885" y="1924050"/>
                    <a:ext cx="0" cy="24765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接连接符 46"/>
                  <p:cNvCxnSpPr/>
                  <p:nvPr/>
                </p:nvCxnSpPr>
                <p:spPr>
                  <a:xfrm>
                    <a:off x="1729008" y="1924050"/>
                    <a:ext cx="281940" cy="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" name="组合 59"/>
                <p:cNvGrpSpPr/>
                <p:nvPr/>
              </p:nvGrpSpPr>
              <p:grpSpPr>
                <a:xfrm flipH="1">
                  <a:off x="3827059" y="1814512"/>
                  <a:ext cx="435119" cy="382199"/>
                  <a:chOff x="1729008" y="1924050"/>
                  <a:chExt cx="281940" cy="247650"/>
                </a:xfrm>
              </p:grpSpPr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1744885" y="1924050"/>
                    <a:ext cx="0" cy="24765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1729008" y="1924050"/>
                    <a:ext cx="281940" cy="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49" name="组合 448"/>
              <p:cNvGrpSpPr/>
              <p:nvPr/>
            </p:nvGrpSpPr>
            <p:grpSpPr>
              <a:xfrm flipV="1">
                <a:off x="466514" y="5264458"/>
                <a:ext cx="3090814" cy="382199"/>
                <a:chOff x="1171364" y="1814512"/>
                <a:chExt cx="3090814" cy="382199"/>
              </a:xfrm>
            </p:grpSpPr>
            <p:grpSp>
              <p:nvGrpSpPr>
                <p:cNvPr id="451" name="组合 450"/>
                <p:cNvGrpSpPr/>
                <p:nvPr/>
              </p:nvGrpSpPr>
              <p:grpSpPr>
                <a:xfrm>
                  <a:off x="1171364" y="1814512"/>
                  <a:ext cx="435119" cy="382199"/>
                  <a:chOff x="1729008" y="1924050"/>
                  <a:chExt cx="281940" cy="247650"/>
                </a:xfrm>
              </p:grpSpPr>
              <p:cxnSp>
                <p:nvCxnSpPr>
                  <p:cNvPr id="455" name="直接连接符 454"/>
                  <p:cNvCxnSpPr/>
                  <p:nvPr/>
                </p:nvCxnSpPr>
                <p:spPr>
                  <a:xfrm>
                    <a:off x="1744885" y="1924050"/>
                    <a:ext cx="0" cy="24765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直接连接符 455"/>
                  <p:cNvCxnSpPr/>
                  <p:nvPr/>
                </p:nvCxnSpPr>
                <p:spPr>
                  <a:xfrm>
                    <a:off x="1729008" y="1924050"/>
                    <a:ext cx="281940" cy="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2" name="组合 451"/>
                <p:cNvGrpSpPr/>
                <p:nvPr/>
              </p:nvGrpSpPr>
              <p:grpSpPr>
                <a:xfrm flipH="1">
                  <a:off x="3827059" y="1814512"/>
                  <a:ext cx="435119" cy="382199"/>
                  <a:chOff x="1729008" y="1924050"/>
                  <a:chExt cx="281940" cy="247650"/>
                </a:xfrm>
              </p:grpSpPr>
              <p:cxnSp>
                <p:nvCxnSpPr>
                  <p:cNvPr id="453" name="直接连接符 452"/>
                  <p:cNvCxnSpPr/>
                  <p:nvPr/>
                </p:nvCxnSpPr>
                <p:spPr>
                  <a:xfrm>
                    <a:off x="1744885" y="1924050"/>
                    <a:ext cx="0" cy="24765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直接连接符 453"/>
                  <p:cNvCxnSpPr/>
                  <p:nvPr/>
                </p:nvCxnSpPr>
                <p:spPr>
                  <a:xfrm>
                    <a:off x="1729008" y="1924050"/>
                    <a:ext cx="281940" cy="0"/>
                  </a:xfrm>
                  <a:prstGeom prst="line">
                    <a:avLst/>
                  </a:prstGeom>
                  <a:ln w="47625">
                    <a:solidFill>
                      <a:srgbClr val="1B5AB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60" name="矩形 459"/>
            <p:cNvSpPr/>
            <p:nvPr/>
          </p:nvSpPr>
          <p:spPr>
            <a:xfrm>
              <a:off x="5072786" y="2268573"/>
              <a:ext cx="2046427" cy="498394"/>
            </a:xfrm>
            <a:prstGeom prst="rect">
              <a:avLst/>
            </a:prstGeom>
            <a:gradFill flip="none" rotWithShape="1">
              <a:gsLst>
                <a:gs pos="0">
                  <a:srgbClr val="011859"/>
                </a:gs>
                <a:gs pos="66000">
                  <a:srgbClr val="1B5AB4"/>
                </a:gs>
              </a:gsLst>
              <a:lin ang="135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1" name="文本框 460"/>
            <p:cNvSpPr txBox="1"/>
            <p:nvPr/>
          </p:nvSpPr>
          <p:spPr>
            <a:xfrm>
              <a:off x="5317753" y="2333104"/>
              <a:ext cx="1556494" cy="404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EF9BA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</a:rPr>
                <a:t>智能侦察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EF9BA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endParaRPr>
            </a:p>
          </p:txBody>
        </p:sp>
        <p:pic>
          <p:nvPicPr>
            <p:cNvPr id="463" name="图片 462"/>
            <p:cNvPicPr>
              <a:picLocks noChangeAspect="1"/>
            </p:cNvPicPr>
            <p:nvPr/>
          </p:nvPicPr>
          <p:blipFill>
            <a:blip r:embed="rId2"/>
            <a:srcRect l="5775" t="41185" r="8055" b="28723"/>
            <a:stretch>
              <a:fillRect/>
            </a:stretch>
          </p:blipFill>
          <p:spPr>
            <a:xfrm>
              <a:off x="4759322" y="5090922"/>
              <a:ext cx="2673355" cy="93358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5091" y="224778"/>
            <a:ext cx="2485606" cy="5292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CECAC7">
                  <a:alpha val="100000"/>
                </a:srgbClr>
              </a:clrFrom>
              <a:clrTo>
                <a:srgbClr val="CECAC7">
                  <a:alpha val="100000"/>
                  <a:alpha val="0"/>
                </a:srgbClr>
              </a:clrTo>
            </a:clrChange>
          </a:blip>
          <a:srcRect t="6038" r="2438" b="22106"/>
          <a:stretch>
            <a:fillRect/>
          </a:stretch>
        </p:blipFill>
        <p:spPr>
          <a:xfrm>
            <a:off x="650875" y="2231390"/>
            <a:ext cx="3374390" cy="3315335"/>
          </a:xfrm>
          <a:prstGeom prst="rect">
            <a:avLst/>
          </a:prstGeom>
        </p:spPr>
      </p:pic>
      <p:grpSp>
        <p:nvGrpSpPr>
          <p:cNvPr id="94" name="组合 93"/>
          <p:cNvGrpSpPr/>
          <p:nvPr/>
        </p:nvGrpSpPr>
        <p:grpSpPr>
          <a:xfrm>
            <a:off x="820067" y="6437028"/>
            <a:ext cx="6701819" cy="368300"/>
            <a:chOff x="6168862" y="408480"/>
            <a:chExt cx="4601780" cy="214653"/>
          </a:xfrm>
        </p:grpSpPr>
        <p:sp>
          <p:nvSpPr>
            <p:cNvPr id="95" name="文本框 94"/>
            <p:cNvSpPr txBox="1"/>
            <p:nvPr/>
          </p:nvSpPr>
          <p:spPr>
            <a:xfrm>
              <a:off x="6168862" y="421291"/>
              <a:ext cx="681551" cy="197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zh-CN" dirty="0"/>
                <a:t>项目概述</a:t>
              </a:r>
              <a:endParaRPr lang="zh-CN" altLang="zh-CN" dirty="0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126823" y="408480"/>
              <a:ext cx="753443" cy="214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dirty="0"/>
                <a:t>设计方案</a:t>
              </a:r>
              <a:endParaRPr lang="zh-CN" altLang="zh-CN" dirty="0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9122353" y="421290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结论总结</a:t>
              </a:r>
              <a:endPara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161227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测试分析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</p:grpSp>
      <p:pic>
        <p:nvPicPr>
          <p:cNvPr id="5" name="图片 4" descr="研究路线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275" y="1285875"/>
            <a:ext cx="5780405" cy="4457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平行四边形 26"/>
          <p:cNvSpPr/>
          <p:nvPr/>
        </p:nvSpPr>
        <p:spPr>
          <a:xfrm>
            <a:off x="6189980" y="2675890"/>
            <a:ext cx="7305040" cy="34417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平行四边形 28"/>
          <p:cNvSpPr/>
          <p:nvPr/>
        </p:nvSpPr>
        <p:spPr>
          <a:xfrm>
            <a:off x="-1031875" y="1873885"/>
            <a:ext cx="5935980" cy="272669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-2064385" y="1870710"/>
            <a:ext cx="6967855" cy="2729230"/>
            <a:chOff x="-1177509" y="2096386"/>
            <a:chExt cx="7249125" cy="2749296"/>
          </a:xfrm>
        </p:grpSpPr>
        <p:sp>
          <p:nvSpPr>
            <p:cNvPr id="38" name="平行四边形 37"/>
            <p:cNvSpPr/>
            <p:nvPr/>
          </p:nvSpPr>
          <p:spPr>
            <a:xfrm>
              <a:off x="-1177509" y="2102482"/>
              <a:ext cx="7239000" cy="2743200"/>
            </a:xfrm>
            <a:prstGeom prst="parallelogram">
              <a:avLst/>
            </a:prstGeom>
            <a:ln w="38100">
              <a:solidFill>
                <a:srgbClr val="013389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5791200" y="2096386"/>
              <a:ext cx="280416" cy="286512"/>
            </a:xfrm>
            <a:custGeom>
              <a:avLst/>
              <a:gdLst>
                <a:gd name="connsiteX0" fmla="*/ 0 w 280416"/>
                <a:gd name="connsiteY0" fmla="*/ 0 h 286512"/>
                <a:gd name="connsiteX1" fmla="*/ 280416 w 280416"/>
                <a:gd name="connsiteY1" fmla="*/ 0 h 286512"/>
                <a:gd name="connsiteX2" fmla="*/ 188976 w 280416"/>
                <a:gd name="connsiteY2" fmla="*/ 286512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416" h="286512">
                  <a:moveTo>
                    <a:pt x="0" y="0"/>
                  </a:moveTo>
                  <a:lnTo>
                    <a:pt x="280416" y="0"/>
                  </a:lnTo>
                  <a:lnTo>
                    <a:pt x="188976" y="286512"/>
                  </a:lnTo>
                </a:path>
              </a:pathLst>
            </a:custGeom>
            <a:ln w="38100">
              <a:solidFill>
                <a:srgbClr val="013389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77915" y="2676525"/>
            <a:ext cx="8470265" cy="3449320"/>
            <a:chOff x="5695188" y="3233675"/>
            <a:chExt cx="8470392" cy="2749296"/>
          </a:xfrm>
          <a:noFill/>
        </p:grpSpPr>
        <p:sp>
          <p:nvSpPr>
            <p:cNvPr id="41" name="平行四边形 40"/>
            <p:cNvSpPr/>
            <p:nvPr/>
          </p:nvSpPr>
          <p:spPr>
            <a:xfrm>
              <a:off x="5707380" y="3233675"/>
              <a:ext cx="8458200" cy="2743200"/>
            </a:xfrm>
            <a:prstGeom prst="parallelogram">
              <a:avLst/>
            </a:prstGeom>
            <a:grpFill/>
            <a:ln w="38100">
              <a:solidFill>
                <a:srgbClr val="013389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 flipH="1" flipV="1">
              <a:off x="5695188" y="5696459"/>
              <a:ext cx="280416" cy="286512"/>
            </a:xfrm>
            <a:custGeom>
              <a:avLst/>
              <a:gdLst>
                <a:gd name="connsiteX0" fmla="*/ 0 w 280416"/>
                <a:gd name="connsiteY0" fmla="*/ 0 h 286512"/>
                <a:gd name="connsiteX1" fmla="*/ 280416 w 280416"/>
                <a:gd name="connsiteY1" fmla="*/ 0 h 286512"/>
                <a:gd name="connsiteX2" fmla="*/ 188976 w 280416"/>
                <a:gd name="connsiteY2" fmla="*/ 286512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416" h="286512">
                  <a:moveTo>
                    <a:pt x="0" y="0"/>
                  </a:moveTo>
                  <a:lnTo>
                    <a:pt x="280416" y="0"/>
                  </a:lnTo>
                  <a:lnTo>
                    <a:pt x="188976" y="286512"/>
                  </a:lnTo>
                </a:path>
              </a:pathLst>
            </a:custGeom>
            <a:grpFill/>
            <a:ln w="38100">
              <a:solidFill>
                <a:srgbClr val="013389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7254875" y="2981960"/>
            <a:ext cx="4521835" cy="283019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地图优化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优化扫描策略，避免重复扫描，提升雷达扫描的速度与精度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导航细化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细化和增设目标点位，修正机器人的导航轨迹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避障改进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13389"/>
                </a:solidFill>
                <a:effectLst/>
                <a:uLnTx/>
                <a:uFillTx/>
              </a:rPr>
              <a:t>改进代价地图参数和环境配置，更改膨胀半径，贴合实际避障效果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13389"/>
              </a:solidFill>
              <a:effectLst/>
              <a:uLnTx/>
              <a:uFillTx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03225" y="2123440"/>
            <a:ext cx="3904615" cy="22879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b="1" kern="0" dirty="0">
                <a:solidFill>
                  <a:srgbClr val="013389"/>
                </a:solidFill>
              </a:rPr>
              <a:t>地图模型：</a:t>
            </a:r>
            <a:endParaRPr lang="en-US" altLang="zh-CN" b="1" kern="0" dirty="0">
              <a:solidFill>
                <a:srgbClr val="013389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kern="0" dirty="0">
                <a:solidFill>
                  <a:srgbClr val="013389"/>
                </a:solidFill>
              </a:rPr>
              <a:t>模型粗糙且地图边缘存在突出的像素点</a:t>
            </a:r>
            <a:endParaRPr lang="zh-CN" altLang="en-US" sz="1600" kern="0" dirty="0">
              <a:solidFill>
                <a:srgbClr val="013389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b="1" kern="0" dirty="0">
                <a:solidFill>
                  <a:srgbClr val="013389"/>
                </a:solidFill>
              </a:rPr>
              <a:t>导航</a:t>
            </a:r>
            <a:r>
              <a:rPr lang="zh-CN" altLang="en-US" b="1" kern="0" dirty="0">
                <a:solidFill>
                  <a:srgbClr val="013389"/>
                </a:solidFill>
                <a:sym typeface="+mn-ea"/>
              </a:rPr>
              <a:t>稳定</a:t>
            </a:r>
            <a:r>
              <a:rPr lang="zh-CN" altLang="en-US" b="1" kern="0" dirty="0">
                <a:solidFill>
                  <a:srgbClr val="013389"/>
                </a:solidFill>
              </a:rPr>
              <a:t>性：</a:t>
            </a:r>
            <a:endParaRPr lang="en-US" altLang="zh-CN" b="1" kern="0" dirty="0">
              <a:solidFill>
                <a:srgbClr val="013389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kern="0" dirty="0">
                <a:solidFill>
                  <a:srgbClr val="013389"/>
                </a:solidFill>
              </a:rPr>
              <a:t>拐角处存在丢失导航目标点位的情况</a:t>
            </a:r>
            <a:endParaRPr lang="zh-CN" altLang="en-US" sz="1600" kern="0" dirty="0">
              <a:solidFill>
                <a:srgbClr val="013389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b="1" kern="0" dirty="0">
                <a:solidFill>
                  <a:srgbClr val="013389"/>
                </a:solidFill>
              </a:rPr>
              <a:t>避障</a:t>
            </a:r>
            <a:r>
              <a:rPr lang="zh-CN" altLang="en-US" b="1" kern="0" dirty="0">
                <a:solidFill>
                  <a:srgbClr val="013389"/>
                </a:solidFill>
                <a:sym typeface="+mn-ea"/>
              </a:rPr>
              <a:t>可靠</a:t>
            </a:r>
            <a:r>
              <a:rPr lang="zh-CN" altLang="en-US" b="1" kern="0" dirty="0">
                <a:solidFill>
                  <a:srgbClr val="013389"/>
                </a:solidFill>
              </a:rPr>
              <a:t>性：</a:t>
            </a:r>
            <a:endParaRPr lang="en-US" altLang="zh-CN" b="1" kern="0" dirty="0">
              <a:solidFill>
                <a:srgbClr val="013389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600" kern="0" dirty="0">
                <a:solidFill>
                  <a:srgbClr val="013389"/>
                </a:solidFill>
              </a:rPr>
              <a:t>障碍物尺寸和避障距离容易误判</a:t>
            </a:r>
            <a:endParaRPr lang="zh-CN" altLang="en-US" sz="1600" kern="0" dirty="0">
              <a:solidFill>
                <a:srgbClr val="013389"/>
              </a:solidFill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520820" y="2032448"/>
            <a:ext cx="609681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1" name="文本框 10"/>
          <p:cNvSpPr txBox="1"/>
          <p:nvPr/>
        </p:nvSpPr>
        <p:spPr>
          <a:xfrm>
            <a:off x="5597355" y="1961814"/>
            <a:ext cx="69569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0" i="0" dirty="0">
                <a:solidFill>
                  <a:srgbClr val="013389"/>
                </a:solidFill>
                <a:effectLst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ea"/>
                <a:sym typeface="+mn-lt"/>
              </a:rPr>
              <a:t>解决方案</a:t>
            </a:r>
            <a:endParaRPr lang="zh-CN" altLang="en-US" sz="4000" b="0" i="0" dirty="0">
              <a:solidFill>
                <a:srgbClr val="013389"/>
              </a:solidFill>
              <a:effectLst/>
              <a:latin typeface="字体圈欣意冠黑体" panose="00000500000000000000" pitchFamily="2" charset="-122"/>
              <a:ea typeface="字体圈欣意冠黑体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73050" y="29549"/>
            <a:ext cx="5262880" cy="732926"/>
            <a:chOff x="565150" y="86699"/>
            <a:chExt cx="5262880" cy="732926"/>
          </a:xfrm>
        </p:grpSpPr>
        <p:sp>
          <p:nvSpPr>
            <p:cNvPr id="23" name="文本框 22"/>
            <p:cNvSpPr txBox="1"/>
            <p:nvPr/>
          </p:nvSpPr>
          <p:spPr>
            <a:xfrm>
              <a:off x="565150" y="86699"/>
              <a:ext cx="52628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11859"/>
                      </a:gs>
                      <a:gs pos="66000">
                        <a:srgbClr val="1B5AB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隶书" panose="02010509060101010101" pitchFamily="49" charset="-122"/>
                  <a:ea typeface="隶书" panose="02010509060101010101" pitchFamily="49" charset="-122"/>
                  <a:cs typeface="+mn-cs"/>
                </a:rPr>
                <a:t>关键技术一：自主导航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11859"/>
                    </a:gs>
                    <a:gs pos="66000">
                      <a:srgbClr val="1B5AB4"/>
                    </a:gs>
                  </a:gsLst>
                  <a:lin ang="5400000" scaled="1"/>
                </a:gra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678180" y="728663"/>
              <a:ext cx="202692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011859"/>
                  </a:gs>
                  <a:gs pos="100000">
                    <a:srgbClr val="1B5AB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任意多边形: 形状 47"/>
            <p:cNvSpPr/>
            <p:nvPr/>
          </p:nvSpPr>
          <p:spPr>
            <a:xfrm>
              <a:off x="678179" y="773906"/>
              <a:ext cx="2026920" cy="45719"/>
            </a:xfrm>
            <a:custGeom>
              <a:avLst/>
              <a:gdLst>
                <a:gd name="connsiteX0" fmla="*/ 1978819 w 2026920"/>
                <a:gd name="connsiteY0" fmla="*/ 0 h 45719"/>
                <a:gd name="connsiteX1" fmla="*/ 2026920 w 2026920"/>
                <a:gd name="connsiteY1" fmla="*/ 0 h 45719"/>
                <a:gd name="connsiteX2" fmla="*/ 2026920 w 2026920"/>
                <a:gd name="connsiteY2" fmla="*/ 45719 h 45719"/>
                <a:gd name="connsiteX3" fmla="*/ 1978819 w 2026920"/>
                <a:gd name="connsiteY3" fmla="*/ 45719 h 45719"/>
                <a:gd name="connsiteX4" fmla="*/ 1887560 w 2026920"/>
                <a:gd name="connsiteY4" fmla="*/ 0 h 45719"/>
                <a:gd name="connsiteX5" fmla="*/ 1935661 w 2026920"/>
                <a:gd name="connsiteY5" fmla="*/ 0 h 45719"/>
                <a:gd name="connsiteX6" fmla="*/ 1935661 w 2026920"/>
                <a:gd name="connsiteY6" fmla="*/ 45719 h 45719"/>
                <a:gd name="connsiteX7" fmla="*/ 1887560 w 2026920"/>
                <a:gd name="connsiteY7" fmla="*/ 45719 h 45719"/>
                <a:gd name="connsiteX8" fmla="*/ 1796302 w 2026920"/>
                <a:gd name="connsiteY8" fmla="*/ 0 h 45719"/>
                <a:gd name="connsiteX9" fmla="*/ 1844403 w 2026920"/>
                <a:gd name="connsiteY9" fmla="*/ 0 h 45719"/>
                <a:gd name="connsiteX10" fmla="*/ 1844403 w 2026920"/>
                <a:gd name="connsiteY10" fmla="*/ 45719 h 45719"/>
                <a:gd name="connsiteX11" fmla="*/ 1796302 w 2026920"/>
                <a:gd name="connsiteY11" fmla="*/ 45719 h 45719"/>
                <a:gd name="connsiteX12" fmla="*/ 1705043 w 2026920"/>
                <a:gd name="connsiteY12" fmla="*/ 0 h 45719"/>
                <a:gd name="connsiteX13" fmla="*/ 1753144 w 2026920"/>
                <a:gd name="connsiteY13" fmla="*/ 0 h 45719"/>
                <a:gd name="connsiteX14" fmla="*/ 1753144 w 2026920"/>
                <a:gd name="connsiteY14" fmla="*/ 45719 h 45719"/>
                <a:gd name="connsiteX15" fmla="*/ 1705043 w 2026920"/>
                <a:gd name="connsiteY15" fmla="*/ 45719 h 45719"/>
                <a:gd name="connsiteX16" fmla="*/ 1613785 w 2026920"/>
                <a:gd name="connsiteY16" fmla="*/ 0 h 45719"/>
                <a:gd name="connsiteX17" fmla="*/ 1661886 w 2026920"/>
                <a:gd name="connsiteY17" fmla="*/ 0 h 45719"/>
                <a:gd name="connsiteX18" fmla="*/ 1661886 w 2026920"/>
                <a:gd name="connsiteY18" fmla="*/ 45719 h 45719"/>
                <a:gd name="connsiteX19" fmla="*/ 1613785 w 2026920"/>
                <a:gd name="connsiteY19" fmla="*/ 45719 h 45719"/>
                <a:gd name="connsiteX20" fmla="*/ 1522526 w 2026920"/>
                <a:gd name="connsiteY20" fmla="*/ 0 h 45719"/>
                <a:gd name="connsiteX21" fmla="*/ 1570627 w 2026920"/>
                <a:gd name="connsiteY21" fmla="*/ 0 h 45719"/>
                <a:gd name="connsiteX22" fmla="*/ 1570627 w 2026920"/>
                <a:gd name="connsiteY22" fmla="*/ 45719 h 45719"/>
                <a:gd name="connsiteX23" fmla="*/ 1522526 w 2026920"/>
                <a:gd name="connsiteY23" fmla="*/ 45719 h 45719"/>
                <a:gd name="connsiteX24" fmla="*/ 1431267 w 2026920"/>
                <a:gd name="connsiteY24" fmla="*/ 0 h 45719"/>
                <a:gd name="connsiteX25" fmla="*/ 1479368 w 2026920"/>
                <a:gd name="connsiteY25" fmla="*/ 0 h 45719"/>
                <a:gd name="connsiteX26" fmla="*/ 1479368 w 2026920"/>
                <a:gd name="connsiteY26" fmla="*/ 45719 h 45719"/>
                <a:gd name="connsiteX27" fmla="*/ 1431267 w 2026920"/>
                <a:gd name="connsiteY27" fmla="*/ 45719 h 45719"/>
                <a:gd name="connsiteX28" fmla="*/ 1340009 w 2026920"/>
                <a:gd name="connsiteY28" fmla="*/ 0 h 45719"/>
                <a:gd name="connsiteX29" fmla="*/ 1388110 w 2026920"/>
                <a:gd name="connsiteY29" fmla="*/ 0 h 45719"/>
                <a:gd name="connsiteX30" fmla="*/ 1388110 w 2026920"/>
                <a:gd name="connsiteY30" fmla="*/ 45719 h 45719"/>
                <a:gd name="connsiteX31" fmla="*/ 1340009 w 2026920"/>
                <a:gd name="connsiteY31" fmla="*/ 45719 h 45719"/>
                <a:gd name="connsiteX32" fmla="*/ 1248750 w 2026920"/>
                <a:gd name="connsiteY32" fmla="*/ 0 h 45719"/>
                <a:gd name="connsiteX33" fmla="*/ 1296851 w 2026920"/>
                <a:gd name="connsiteY33" fmla="*/ 0 h 45719"/>
                <a:gd name="connsiteX34" fmla="*/ 1296851 w 2026920"/>
                <a:gd name="connsiteY34" fmla="*/ 45719 h 45719"/>
                <a:gd name="connsiteX35" fmla="*/ 1248750 w 2026920"/>
                <a:gd name="connsiteY35" fmla="*/ 45719 h 45719"/>
                <a:gd name="connsiteX36" fmla="*/ 1157491 w 2026920"/>
                <a:gd name="connsiteY36" fmla="*/ 0 h 45719"/>
                <a:gd name="connsiteX37" fmla="*/ 1205592 w 2026920"/>
                <a:gd name="connsiteY37" fmla="*/ 0 h 45719"/>
                <a:gd name="connsiteX38" fmla="*/ 1205592 w 2026920"/>
                <a:gd name="connsiteY38" fmla="*/ 45719 h 45719"/>
                <a:gd name="connsiteX39" fmla="*/ 1157491 w 2026920"/>
                <a:gd name="connsiteY39" fmla="*/ 45719 h 45719"/>
                <a:gd name="connsiteX40" fmla="*/ 1066233 w 2026920"/>
                <a:gd name="connsiteY40" fmla="*/ 0 h 45719"/>
                <a:gd name="connsiteX41" fmla="*/ 1114334 w 2026920"/>
                <a:gd name="connsiteY41" fmla="*/ 0 h 45719"/>
                <a:gd name="connsiteX42" fmla="*/ 1114334 w 2026920"/>
                <a:gd name="connsiteY42" fmla="*/ 45719 h 45719"/>
                <a:gd name="connsiteX43" fmla="*/ 1066233 w 2026920"/>
                <a:gd name="connsiteY43" fmla="*/ 45719 h 45719"/>
                <a:gd name="connsiteX44" fmla="*/ 974974 w 2026920"/>
                <a:gd name="connsiteY44" fmla="*/ 0 h 45719"/>
                <a:gd name="connsiteX45" fmla="*/ 1023075 w 2026920"/>
                <a:gd name="connsiteY45" fmla="*/ 0 h 45719"/>
                <a:gd name="connsiteX46" fmla="*/ 1023075 w 2026920"/>
                <a:gd name="connsiteY46" fmla="*/ 45719 h 45719"/>
                <a:gd name="connsiteX47" fmla="*/ 974974 w 2026920"/>
                <a:gd name="connsiteY47" fmla="*/ 45719 h 45719"/>
                <a:gd name="connsiteX48" fmla="*/ 883716 w 2026920"/>
                <a:gd name="connsiteY48" fmla="*/ 0 h 45719"/>
                <a:gd name="connsiteX49" fmla="*/ 931817 w 2026920"/>
                <a:gd name="connsiteY49" fmla="*/ 0 h 45719"/>
                <a:gd name="connsiteX50" fmla="*/ 931817 w 2026920"/>
                <a:gd name="connsiteY50" fmla="*/ 45719 h 45719"/>
                <a:gd name="connsiteX51" fmla="*/ 883716 w 2026920"/>
                <a:gd name="connsiteY51" fmla="*/ 45719 h 45719"/>
                <a:gd name="connsiteX52" fmla="*/ 792457 w 2026920"/>
                <a:gd name="connsiteY52" fmla="*/ 0 h 45719"/>
                <a:gd name="connsiteX53" fmla="*/ 840558 w 2026920"/>
                <a:gd name="connsiteY53" fmla="*/ 0 h 45719"/>
                <a:gd name="connsiteX54" fmla="*/ 840558 w 2026920"/>
                <a:gd name="connsiteY54" fmla="*/ 45719 h 45719"/>
                <a:gd name="connsiteX55" fmla="*/ 792457 w 2026920"/>
                <a:gd name="connsiteY55" fmla="*/ 45719 h 45719"/>
                <a:gd name="connsiteX56" fmla="*/ 701198 w 2026920"/>
                <a:gd name="connsiteY56" fmla="*/ 0 h 45719"/>
                <a:gd name="connsiteX57" fmla="*/ 749299 w 2026920"/>
                <a:gd name="connsiteY57" fmla="*/ 0 h 45719"/>
                <a:gd name="connsiteX58" fmla="*/ 749299 w 2026920"/>
                <a:gd name="connsiteY58" fmla="*/ 45719 h 45719"/>
                <a:gd name="connsiteX59" fmla="*/ 701198 w 2026920"/>
                <a:gd name="connsiteY59" fmla="*/ 45719 h 45719"/>
                <a:gd name="connsiteX60" fmla="*/ 609940 w 2026920"/>
                <a:gd name="connsiteY60" fmla="*/ 0 h 45719"/>
                <a:gd name="connsiteX61" fmla="*/ 658041 w 2026920"/>
                <a:gd name="connsiteY61" fmla="*/ 0 h 45719"/>
                <a:gd name="connsiteX62" fmla="*/ 658041 w 2026920"/>
                <a:gd name="connsiteY62" fmla="*/ 45719 h 45719"/>
                <a:gd name="connsiteX63" fmla="*/ 609940 w 2026920"/>
                <a:gd name="connsiteY63" fmla="*/ 45719 h 45719"/>
                <a:gd name="connsiteX64" fmla="*/ 518681 w 2026920"/>
                <a:gd name="connsiteY64" fmla="*/ 0 h 45719"/>
                <a:gd name="connsiteX65" fmla="*/ 566782 w 2026920"/>
                <a:gd name="connsiteY65" fmla="*/ 0 h 45719"/>
                <a:gd name="connsiteX66" fmla="*/ 566782 w 2026920"/>
                <a:gd name="connsiteY66" fmla="*/ 45719 h 45719"/>
                <a:gd name="connsiteX67" fmla="*/ 518681 w 2026920"/>
                <a:gd name="connsiteY67" fmla="*/ 45719 h 45719"/>
                <a:gd name="connsiteX68" fmla="*/ 427422 w 2026920"/>
                <a:gd name="connsiteY68" fmla="*/ 0 h 45719"/>
                <a:gd name="connsiteX69" fmla="*/ 475523 w 2026920"/>
                <a:gd name="connsiteY69" fmla="*/ 0 h 45719"/>
                <a:gd name="connsiteX70" fmla="*/ 475523 w 2026920"/>
                <a:gd name="connsiteY70" fmla="*/ 45719 h 45719"/>
                <a:gd name="connsiteX71" fmla="*/ 427422 w 2026920"/>
                <a:gd name="connsiteY71" fmla="*/ 45719 h 45719"/>
                <a:gd name="connsiteX72" fmla="*/ 336164 w 2026920"/>
                <a:gd name="connsiteY72" fmla="*/ 0 h 45719"/>
                <a:gd name="connsiteX73" fmla="*/ 384265 w 2026920"/>
                <a:gd name="connsiteY73" fmla="*/ 0 h 45719"/>
                <a:gd name="connsiteX74" fmla="*/ 384265 w 2026920"/>
                <a:gd name="connsiteY74" fmla="*/ 45719 h 45719"/>
                <a:gd name="connsiteX75" fmla="*/ 336164 w 2026920"/>
                <a:gd name="connsiteY75" fmla="*/ 45719 h 45719"/>
                <a:gd name="connsiteX76" fmla="*/ 244905 w 2026920"/>
                <a:gd name="connsiteY76" fmla="*/ 0 h 45719"/>
                <a:gd name="connsiteX77" fmla="*/ 293006 w 2026920"/>
                <a:gd name="connsiteY77" fmla="*/ 0 h 45719"/>
                <a:gd name="connsiteX78" fmla="*/ 293006 w 2026920"/>
                <a:gd name="connsiteY78" fmla="*/ 45719 h 45719"/>
                <a:gd name="connsiteX79" fmla="*/ 244905 w 2026920"/>
                <a:gd name="connsiteY79" fmla="*/ 45719 h 45719"/>
                <a:gd name="connsiteX80" fmla="*/ 153647 w 2026920"/>
                <a:gd name="connsiteY80" fmla="*/ 0 h 45719"/>
                <a:gd name="connsiteX81" fmla="*/ 201748 w 2026920"/>
                <a:gd name="connsiteY81" fmla="*/ 0 h 45719"/>
                <a:gd name="connsiteX82" fmla="*/ 201748 w 2026920"/>
                <a:gd name="connsiteY82" fmla="*/ 45719 h 45719"/>
                <a:gd name="connsiteX83" fmla="*/ 153647 w 2026920"/>
                <a:gd name="connsiteY83" fmla="*/ 45719 h 45719"/>
                <a:gd name="connsiteX84" fmla="*/ 62388 w 2026920"/>
                <a:gd name="connsiteY84" fmla="*/ 0 h 45719"/>
                <a:gd name="connsiteX85" fmla="*/ 110489 w 2026920"/>
                <a:gd name="connsiteY85" fmla="*/ 0 h 45719"/>
                <a:gd name="connsiteX86" fmla="*/ 110489 w 2026920"/>
                <a:gd name="connsiteY86" fmla="*/ 45719 h 45719"/>
                <a:gd name="connsiteX87" fmla="*/ 62388 w 2026920"/>
                <a:gd name="connsiteY87" fmla="*/ 45719 h 45719"/>
                <a:gd name="connsiteX88" fmla="*/ 0 w 2026920"/>
                <a:gd name="connsiteY88" fmla="*/ 0 h 45719"/>
                <a:gd name="connsiteX89" fmla="*/ 48101 w 2026920"/>
                <a:gd name="connsiteY89" fmla="*/ 0 h 45719"/>
                <a:gd name="connsiteX90" fmla="*/ 48101 w 2026920"/>
                <a:gd name="connsiteY90" fmla="*/ 45719 h 45719"/>
                <a:gd name="connsiteX91" fmla="*/ 0 w 2026920"/>
                <a:gd name="connsiteY91" fmla="*/ 45719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26920" h="45719">
                  <a:moveTo>
                    <a:pt x="1978819" y="0"/>
                  </a:moveTo>
                  <a:lnTo>
                    <a:pt x="2026920" y="0"/>
                  </a:lnTo>
                  <a:lnTo>
                    <a:pt x="2026920" y="45719"/>
                  </a:lnTo>
                  <a:lnTo>
                    <a:pt x="1978819" y="45719"/>
                  </a:lnTo>
                  <a:close/>
                  <a:moveTo>
                    <a:pt x="1887560" y="0"/>
                  </a:moveTo>
                  <a:lnTo>
                    <a:pt x="1935661" y="0"/>
                  </a:lnTo>
                  <a:lnTo>
                    <a:pt x="1935661" y="45719"/>
                  </a:lnTo>
                  <a:lnTo>
                    <a:pt x="1887560" y="45719"/>
                  </a:lnTo>
                  <a:close/>
                  <a:moveTo>
                    <a:pt x="1796302" y="0"/>
                  </a:moveTo>
                  <a:lnTo>
                    <a:pt x="1844403" y="0"/>
                  </a:lnTo>
                  <a:lnTo>
                    <a:pt x="1844403" y="45719"/>
                  </a:lnTo>
                  <a:lnTo>
                    <a:pt x="1796302" y="45719"/>
                  </a:lnTo>
                  <a:close/>
                  <a:moveTo>
                    <a:pt x="1705043" y="0"/>
                  </a:moveTo>
                  <a:lnTo>
                    <a:pt x="1753144" y="0"/>
                  </a:lnTo>
                  <a:lnTo>
                    <a:pt x="1753144" y="45719"/>
                  </a:lnTo>
                  <a:lnTo>
                    <a:pt x="1705043" y="45719"/>
                  </a:lnTo>
                  <a:close/>
                  <a:moveTo>
                    <a:pt x="1613785" y="0"/>
                  </a:moveTo>
                  <a:lnTo>
                    <a:pt x="1661886" y="0"/>
                  </a:lnTo>
                  <a:lnTo>
                    <a:pt x="1661886" y="45719"/>
                  </a:lnTo>
                  <a:lnTo>
                    <a:pt x="1613785" y="45719"/>
                  </a:lnTo>
                  <a:close/>
                  <a:moveTo>
                    <a:pt x="1522526" y="0"/>
                  </a:moveTo>
                  <a:lnTo>
                    <a:pt x="1570627" y="0"/>
                  </a:lnTo>
                  <a:lnTo>
                    <a:pt x="1570627" y="45719"/>
                  </a:lnTo>
                  <a:lnTo>
                    <a:pt x="1522526" y="45719"/>
                  </a:lnTo>
                  <a:close/>
                  <a:moveTo>
                    <a:pt x="1431267" y="0"/>
                  </a:moveTo>
                  <a:lnTo>
                    <a:pt x="1479368" y="0"/>
                  </a:lnTo>
                  <a:lnTo>
                    <a:pt x="1479368" y="45719"/>
                  </a:lnTo>
                  <a:lnTo>
                    <a:pt x="1431267" y="45719"/>
                  </a:lnTo>
                  <a:close/>
                  <a:moveTo>
                    <a:pt x="1340009" y="0"/>
                  </a:moveTo>
                  <a:lnTo>
                    <a:pt x="1388110" y="0"/>
                  </a:lnTo>
                  <a:lnTo>
                    <a:pt x="1388110" y="45719"/>
                  </a:lnTo>
                  <a:lnTo>
                    <a:pt x="1340009" y="45719"/>
                  </a:lnTo>
                  <a:close/>
                  <a:moveTo>
                    <a:pt x="1248750" y="0"/>
                  </a:moveTo>
                  <a:lnTo>
                    <a:pt x="1296851" y="0"/>
                  </a:lnTo>
                  <a:lnTo>
                    <a:pt x="1296851" y="45719"/>
                  </a:lnTo>
                  <a:lnTo>
                    <a:pt x="1248750" y="45719"/>
                  </a:lnTo>
                  <a:close/>
                  <a:moveTo>
                    <a:pt x="1157491" y="0"/>
                  </a:moveTo>
                  <a:lnTo>
                    <a:pt x="1205592" y="0"/>
                  </a:lnTo>
                  <a:lnTo>
                    <a:pt x="1205592" y="45719"/>
                  </a:lnTo>
                  <a:lnTo>
                    <a:pt x="1157491" y="45719"/>
                  </a:lnTo>
                  <a:close/>
                  <a:moveTo>
                    <a:pt x="1066233" y="0"/>
                  </a:moveTo>
                  <a:lnTo>
                    <a:pt x="1114334" y="0"/>
                  </a:lnTo>
                  <a:lnTo>
                    <a:pt x="1114334" y="45719"/>
                  </a:lnTo>
                  <a:lnTo>
                    <a:pt x="1066233" y="45719"/>
                  </a:lnTo>
                  <a:close/>
                  <a:moveTo>
                    <a:pt x="974974" y="0"/>
                  </a:moveTo>
                  <a:lnTo>
                    <a:pt x="1023075" y="0"/>
                  </a:lnTo>
                  <a:lnTo>
                    <a:pt x="1023075" y="45719"/>
                  </a:lnTo>
                  <a:lnTo>
                    <a:pt x="974974" y="45719"/>
                  </a:lnTo>
                  <a:close/>
                  <a:moveTo>
                    <a:pt x="883716" y="0"/>
                  </a:moveTo>
                  <a:lnTo>
                    <a:pt x="931817" y="0"/>
                  </a:lnTo>
                  <a:lnTo>
                    <a:pt x="931817" y="45719"/>
                  </a:lnTo>
                  <a:lnTo>
                    <a:pt x="883716" y="45719"/>
                  </a:lnTo>
                  <a:close/>
                  <a:moveTo>
                    <a:pt x="792457" y="0"/>
                  </a:moveTo>
                  <a:lnTo>
                    <a:pt x="840558" y="0"/>
                  </a:lnTo>
                  <a:lnTo>
                    <a:pt x="840558" y="45719"/>
                  </a:lnTo>
                  <a:lnTo>
                    <a:pt x="792457" y="45719"/>
                  </a:lnTo>
                  <a:close/>
                  <a:moveTo>
                    <a:pt x="701198" y="0"/>
                  </a:moveTo>
                  <a:lnTo>
                    <a:pt x="749299" y="0"/>
                  </a:lnTo>
                  <a:lnTo>
                    <a:pt x="749299" y="45719"/>
                  </a:lnTo>
                  <a:lnTo>
                    <a:pt x="701198" y="45719"/>
                  </a:lnTo>
                  <a:close/>
                  <a:moveTo>
                    <a:pt x="609940" y="0"/>
                  </a:moveTo>
                  <a:lnTo>
                    <a:pt x="658041" y="0"/>
                  </a:lnTo>
                  <a:lnTo>
                    <a:pt x="658041" y="45719"/>
                  </a:lnTo>
                  <a:lnTo>
                    <a:pt x="609940" y="45719"/>
                  </a:lnTo>
                  <a:close/>
                  <a:moveTo>
                    <a:pt x="518681" y="0"/>
                  </a:moveTo>
                  <a:lnTo>
                    <a:pt x="566782" y="0"/>
                  </a:lnTo>
                  <a:lnTo>
                    <a:pt x="566782" y="45719"/>
                  </a:lnTo>
                  <a:lnTo>
                    <a:pt x="518681" y="45719"/>
                  </a:lnTo>
                  <a:close/>
                  <a:moveTo>
                    <a:pt x="427422" y="0"/>
                  </a:moveTo>
                  <a:lnTo>
                    <a:pt x="475523" y="0"/>
                  </a:lnTo>
                  <a:lnTo>
                    <a:pt x="475523" y="45719"/>
                  </a:lnTo>
                  <a:lnTo>
                    <a:pt x="427422" y="45719"/>
                  </a:lnTo>
                  <a:close/>
                  <a:moveTo>
                    <a:pt x="336164" y="0"/>
                  </a:moveTo>
                  <a:lnTo>
                    <a:pt x="384265" y="0"/>
                  </a:lnTo>
                  <a:lnTo>
                    <a:pt x="384265" y="45719"/>
                  </a:lnTo>
                  <a:lnTo>
                    <a:pt x="336164" y="45719"/>
                  </a:lnTo>
                  <a:close/>
                  <a:moveTo>
                    <a:pt x="244905" y="0"/>
                  </a:moveTo>
                  <a:lnTo>
                    <a:pt x="293006" y="0"/>
                  </a:lnTo>
                  <a:lnTo>
                    <a:pt x="293006" y="45719"/>
                  </a:lnTo>
                  <a:lnTo>
                    <a:pt x="244905" y="45719"/>
                  </a:lnTo>
                  <a:close/>
                  <a:moveTo>
                    <a:pt x="153647" y="0"/>
                  </a:moveTo>
                  <a:lnTo>
                    <a:pt x="201748" y="0"/>
                  </a:lnTo>
                  <a:lnTo>
                    <a:pt x="201748" y="45719"/>
                  </a:lnTo>
                  <a:lnTo>
                    <a:pt x="153647" y="45719"/>
                  </a:lnTo>
                  <a:close/>
                  <a:moveTo>
                    <a:pt x="62388" y="0"/>
                  </a:moveTo>
                  <a:lnTo>
                    <a:pt x="110489" y="0"/>
                  </a:lnTo>
                  <a:lnTo>
                    <a:pt x="110489" y="45719"/>
                  </a:lnTo>
                  <a:lnTo>
                    <a:pt x="62388" y="45719"/>
                  </a:lnTo>
                  <a:close/>
                  <a:moveTo>
                    <a:pt x="0" y="0"/>
                  </a:moveTo>
                  <a:lnTo>
                    <a:pt x="48101" y="0"/>
                  </a:lnTo>
                  <a:lnTo>
                    <a:pt x="48101" y="45719"/>
                  </a:lnTo>
                  <a:lnTo>
                    <a:pt x="0" y="45719"/>
                  </a:lnTo>
                  <a:close/>
                </a:path>
              </a:pathLst>
            </a:custGeom>
            <a:gradFill>
              <a:gsLst>
                <a:gs pos="0">
                  <a:srgbClr val="011859"/>
                </a:gs>
                <a:gs pos="100000">
                  <a:srgbClr val="1B5AB4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/>
          <a:srcRect l="22337" t="1288"/>
          <a:stretch>
            <a:fillRect/>
          </a:stretch>
        </p:blipFill>
        <p:spPr>
          <a:xfrm flipH="1">
            <a:off x="0" y="6359606"/>
            <a:ext cx="12192000" cy="498393"/>
          </a:xfrm>
          <a:custGeom>
            <a:avLst/>
            <a:gdLst>
              <a:gd name="connsiteX0" fmla="*/ 8756888 w 8756888"/>
              <a:gd name="connsiteY0" fmla="*/ 0 h 6857999"/>
              <a:gd name="connsiteX1" fmla="*/ 0 w 8756888"/>
              <a:gd name="connsiteY1" fmla="*/ 0 h 6857999"/>
              <a:gd name="connsiteX2" fmla="*/ 0 w 8756888"/>
              <a:gd name="connsiteY2" fmla="*/ 6857999 h 6857999"/>
              <a:gd name="connsiteX3" fmla="*/ 8756888 w 875688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56888" h="6857999">
                <a:moveTo>
                  <a:pt x="8756888" y="0"/>
                </a:moveTo>
                <a:lnTo>
                  <a:pt x="0" y="0"/>
                </a:lnTo>
                <a:lnTo>
                  <a:pt x="0" y="6857999"/>
                </a:lnTo>
                <a:lnTo>
                  <a:pt x="8756888" y="6857999"/>
                </a:lnTo>
                <a:close/>
              </a:path>
            </a:pathLst>
          </a:custGeom>
        </p:spPr>
      </p:pic>
      <p:sp>
        <p:nvSpPr>
          <p:cNvPr id="460" name="矩形 459"/>
          <p:cNvSpPr/>
          <p:nvPr/>
        </p:nvSpPr>
        <p:spPr>
          <a:xfrm>
            <a:off x="7341870" y="1701800"/>
            <a:ext cx="4347845" cy="633095"/>
          </a:xfrm>
          <a:prstGeom prst="rect">
            <a:avLst/>
          </a:prstGeom>
          <a:gradFill flip="none" rotWithShape="1">
            <a:gsLst>
              <a:gs pos="0">
                <a:srgbClr val="011859"/>
              </a:gs>
              <a:gs pos="66000">
                <a:srgbClr val="1B5AB4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CN" sz="280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梦源黑体 CN W23" panose="020B0200000000000000" pitchFamily="34" charset="-122"/>
                <a:ea typeface="梦源黑体 CN W23" panose="020B0200000000000000" pitchFamily="34" charset="-122"/>
                <a:sym typeface="+mn-ea"/>
              </a:rPr>
              <a:t>     </a:t>
            </a:r>
            <a:r>
              <a:rPr lang="zh-CN" altLang="en-US" sz="2800" b="1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梦源黑体 CN W23" panose="020B0200000000000000" pitchFamily="34" charset="-122"/>
                <a:ea typeface="梦源黑体 CN W23" panose="020B0200000000000000" pitchFamily="34" charset="-122"/>
                <a:sym typeface="+mn-ea"/>
              </a:rPr>
              <a:t>创新性解决方案</a:t>
            </a:r>
            <a:endParaRPr lang="zh-CN" altLang="en-US" sz="2800" b="1" noProof="0" dirty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梦源黑体 CN W23" panose="020B0200000000000000" pitchFamily="34" charset="-122"/>
              <a:ea typeface="梦源黑体 CN W23" panose="020B0200000000000000" pitchFamily="34" charset="-122"/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27430" y="1100455"/>
            <a:ext cx="3444875" cy="593725"/>
          </a:xfrm>
          <a:prstGeom prst="rect">
            <a:avLst/>
          </a:prstGeom>
          <a:gradFill flip="none" rotWithShape="1">
            <a:gsLst>
              <a:gs pos="0">
                <a:srgbClr val="011859"/>
              </a:gs>
              <a:gs pos="66000">
                <a:srgbClr val="1B5AB4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770380" y="1186180"/>
            <a:ext cx="1959610" cy="422910"/>
          </a:xfrm>
          <a:prstGeom prst="rect">
            <a:avLst/>
          </a:prstGeom>
          <a:effectLst/>
        </p:spPr>
        <p:txBody>
          <a:bodyPr wrap="none" lIns="0" tIns="0" rIns="0" bIns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99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H"/>
                <a:ea typeface="OPPOSans H"/>
                <a:cs typeface="阿里巴巴普惠体 Medium" panose="00020600040101010101" pitchFamily="18" charset="-122"/>
              </a:defRPr>
            </a:lvl1pPr>
          </a:lstStyle>
          <a:p>
            <a:pPr defTabSz="914400"/>
            <a:r>
              <a:rPr lang="zh-CN" altLang="en-US" b="1" noProof="0" dirty="0">
                <a:solidFill>
                  <a:srgbClr val="FFFFCC"/>
                </a:solidFill>
                <a:latin typeface="梦源黑体 CN W23" panose="020B0200000000000000" pitchFamily="34" charset="-122"/>
                <a:ea typeface="梦源黑体 CN W23" panose="020B0200000000000000" pitchFamily="34" charset="-122"/>
                <a:cs typeface="+mn-cs"/>
              </a:rPr>
              <a:t>遇到的问题</a:t>
            </a:r>
            <a:endParaRPr lang="zh-CN" altLang="en-US" b="1" noProof="0" dirty="0">
              <a:solidFill>
                <a:srgbClr val="FFFFCC"/>
              </a:solidFill>
              <a:latin typeface="梦源黑体 CN W23" panose="020B0200000000000000" pitchFamily="34" charset="-122"/>
              <a:ea typeface="梦源黑体 CN W23" panose="020B0200000000000000" pitchFamily="34" charset="-122"/>
              <a:cs typeface="+mn-cs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5400000">
            <a:off x="4568825" y="3884930"/>
            <a:ext cx="2213610" cy="2735580"/>
          </a:xfrm>
          <a:custGeom>
            <a:avLst/>
            <a:gdLst>
              <a:gd name="connsiteX0" fmla="*/ 2721928 w 7153251"/>
              <a:gd name="connsiteY0" fmla="*/ 1956147 h 6858850"/>
              <a:gd name="connsiteX1" fmla="*/ 1705140 w 7153251"/>
              <a:gd name="connsiteY1" fmla="*/ 1956147 h 6858850"/>
              <a:gd name="connsiteX2" fmla="*/ 3577051 w 7153251"/>
              <a:gd name="connsiteY2" fmla="*/ 0 h 6858850"/>
              <a:gd name="connsiteX3" fmla="*/ 5448111 w 7153251"/>
              <a:gd name="connsiteY3" fmla="*/ 1956147 h 6858850"/>
              <a:gd name="connsiteX4" fmla="*/ 4431323 w 7153251"/>
              <a:gd name="connsiteY4" fmla="*/ 1956147 h 6858850"/>
              <a:gd name="connsiteX5" fmla="*/ 4240729 w 7153251"/>
              <a:gd name="connsiteY5" fmla="*/ 2152697 h 6858850"/>
              <a:gd name="connsiteX6" fmla="*/ 7153252 w 7153251"/>
              <a:gd name="connsiteY6" fmla="*/ 6858851 h 6858850"/>
              <a:gd name="connsiteX7" fmla="*/ 0 w 7153251"/>
              <a:gd name="connsiteY7" fmla="*/ 6858851 h 6858850"/>
              <a:gd name="connsiteX8" fmla="*/ 2912523 w 7153251"/>
              <a:gd name="connsiteY8" fmla="*/ 2152697 h 6858850"/>
              <a:gd name="connsiteX9" fmla="*/ 2721928 w 7153251"/>
              <a:gd name="connsiteY9" fmla="*/ 1956147 h 68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53251" h="6858850">
                <a:moveTo>
                  <a:pt x="2721928" y="1956147"/>
                </a:moveTo>
                <a:lnTo>
                  <a:pt x="1705140" y="1956147"/>
                </a:lnTo>
                <a:lnTo>
                  <a:pt x="3577051" y="0"/>
                </a:lnTo>
                <a:lnTo>
                  <a:pt x="5448111" y="1956147"/>
                </a:lnTo>
                <a:lnTo>
                  <a:pt x="4431323" y="1956147"/>
                </a:lnTo>
                <a:cubicBezTo>
                  <a:pt x="4324114" y="1956147"/>
                  <a:pt x="4237325" y="2045488"/>
                  <a:pt x="4240729" y="2152697"/>
                </a:cubicBezTo>
                <a:cubicBezTo>
                  <a:pt x="4268808" y="3066530"/>
                  <a:pt x="4543638" y="6858851"/>
                  <a:pt x="7153252" y="6858851"/>
                </a:cubicBezTo>
                <a:lnTo>
                  <a:pt x="0" y="6858851"/>
                </a:lnTo>
                <a:cubicBezTo>
                  <a:pt x="2609614" y="6858851"/>
                  <a:pt x="2884444" y="3067381"/>
                  <a:pt x="2912523" y="2152697"/>
                </a:cubicBezTo>
                <a:cubicBezTo>
                  <a:pt x="2915927" y="2045488"/>
                  <a:pt x="2829989" y="1956147"/>
                  <a:pt x="2721928" y="1956147"/>
                </a:cubicBezTo>
                <a:close/>
              </a:path>
            </a:pathLst>
          </a:custGeom>
          <a:solidFill>
            <a:srgbClr val="0070C0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>
            <a:outerShdw blurRad="292100" dist="38100" dir="16200000" rotWithShape="0">
              <a:srgbClr val="1086FC">
                <a:alpha val="19000"/>
              </a:srgb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gradFill>
                <a:gsLst>
                  <a:gs pos="40000">
                    <a:prstClr val="white"/>
                  </a:gs>
                  <a:gs pos="46000">
                    <a:prstClr val="white">
                      <a:lumMod val="65000"/>
                    </a:prstClr>
                  </a:gs>
                  <a:gs pos="49000">
                    <a:prstClr val="white">
                      <a:lumMod val="85000"/>
                    </a:prst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820067" y="6459007"/>
            <a:ext cx="6701819" cy="368302"/>
            <a:chOff x="6168862" y="421290"/>
            <a:chExt cx="4601780" cy="214654"/>
          </a:xfrm>
        </p:grpSpPr>
        <p:sp>
          <p:nvSpPr>
            <p:cNvPr id="95" name="文本框 94"/>
            <p:cNvSpPr txBox="1"/>
            <p:nvPr/>
          </p:nvSpPr>
          <p:spPr>
            <a:xfrm>
              <a:off x="6168862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marR="0" lvl="0" indent="0" algn="just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100" cap="none" spc="0" normalizeH="0" baseline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algn="l"/>
              <a:r>
                <a:rPr lang="zh-CN" altLang="zh-CN" sz="1600" noProof="0" dirty="0"/>
                <a:t>项目概述</a:t>
              </a:r>
              <a:endParaRPr lang="zh-CN" altLang="zh-CN" sz="1600" noProof="0" dirty="0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126823" y="421433"/>
              <a:ext cx="687168" cy="196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</a:defRPr>
              </a:lvl1pPr>
            </a:lstStyle>
            <a:p>
              <a:r>
                <a:rPr lang="zh-CN" altLang="zh-CN" sz="1600" b="1" kern="100" noProof="0" dirty="0">
                  <a:solidFill>
                    <a:srgbClr val="FEF8AC"/>
                  </a:solidFill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设计方案</a:t>
              </a:r>
              <a:endParaRPr lang="zh-CN" altLang="zh-CN" sz="1600" b="1" kern="100" noProof="0" dirty="0">
                <a:solidFill>
                  <a:srgbClr val="FEF8AC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0083474" y="421291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团队成员</a:t>
              </a:r>
              <a:endPara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9122353" y="421290"/>
              <a:ext cx="687168" cy="1965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00" cap="none" spc="0" normalizeH="0" baseline="0" noProof="0" dirty="0">
                  <a:ln>
                    <a:noFill/>
                  </a:ln>
                  <a:solidFill>
                    <a:srgbClr val="FEF8AC"/>
                  </a:solidFill>
                  <a:effectLst/>
                  <a:uLnTx/>
                  <a:uFillTx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rPr>
                <a:t>结论总结</a:t>
              </a:r>
              <a:endParaRPr kumimoji="0" lang="zh-CN" alt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FEF8AC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8161227" y="421291"/>
              <a:ext cx="753443" cy="21465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just">
                <a:defRPr b="1" kern="100">
                  <a:solidFill>
                    <a:schemeClr val="bg1"/>
                  </a:solidFill>
                  <a:effectLst/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defRPr>
              </a:lvl1pPr>
            </a:lstStyle>
            <a:p>
              <a:pPr marL="0"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zh-CN" sz="1800" b="0" i="0" u="none" strike="noStrike" kern="1200" cap="none" spc="0" normalizeH="0" baseline="0" dirty="0">
                  <a:ln>
                    <a:noFill/>
                  </a:ln>
                  <a:gradFill>
                    <a:gsLst>
                      <a:gs pos="29000">
                        <a:srgbClr val="F5981B"/>
                      </a:gs>
                      <a:gs pos="100000">
                        <a:srgbClr val="FEF8AC"/>
                      </a:gs>
                    </a:gsLst>
                    <a:lin ang="0" scaled="1"/>
                  </a:gradFill>
                  <a:effectLst/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测试分析</a:t>
              </a:r>
              <a:endParaRPr kumimoji="0" lang="zh-CN" altLang="zh-CN" sz="1800" b="0" i="0" u="none" strike="noStrike" kern="1200" cap="none" spc="0" normalizeH="0" baseline="0" dirty="0">
                <a:ln>
                  <a:noFill/>
                </a:ln>
                <a:gradFill>
                  <a:gsLst>
                    <a:gs pos="29000">
                      <a:srgbClr val="F5981B"/>
                    </a:gs>
                    <a:gs pos="100000">
                      <a:srgbClr val="FEF8AC"/>
                    </a:gs>
                  </a:gsLst>
                  <a:lin ang="0" scaled="1"/>
                </a:gra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05091" y="304153"/>
            <a:ext cx="2485606" cy="529223"/>
          </a:xfrm>
          <a:prstGeom prst="rect">
            <a:avLst/>
          </a:prstGeom>
        </p:spPr>
      </p:pic>
      <p:pic>
        <p:nvPicPr>
          <p:cNvPr id="495" name="图片 494" descr="C:/Users/Administrator/Desktop/睿抗图片/打点2.jpg打点2"/>
          <p:cNvPicPr/>
          <p:nvPr/>
        </p:nvPicPr>
        <p:blipFill>
          <a:blip r:embed="rId3"/>
          <a:srcRect t="24320" b="24320"/>
          <a:stretch>
            <a:fillRect/>
          </a:stretch>
        </p:blipFill>
        <p:spPr>
          <a:xfrm>
            <a:off x="86360" y="4780280"/>
            <a:ext cx="1959610" cy="1342390"/>
          </a:xfrm>
          <a:prstGeom prst="rect">
            <a:avLst/>
          </a:prstGeom>
          <a:ln w="38100">
            <a:solidFill>
              <a:srgbClr val="0B317B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23106" t="10165" r="22991" b="7511"/>
          <a:stretch>
            <a:fillRect/>
          </a:stretch>
        </p:blipFill>
        <p:spPr>
          <a:xfrm>
            <a:off x="2214880" y="4769485"/>
            <a:ext cx="1977390" cy="1359535"/>
          </a:xfrm>
          <a:prstGeom prst="rect">
            <a:avLst/>
          </a:prstGeom>
          <a:ln>
            <a:solidFill>
              <a:srgbClr val="0B317B"/>
            </a:solidFill>
          </a:ln>
        </p:spPr>
      </p:pic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01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02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03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04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05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06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07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08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09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11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12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13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14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15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16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17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18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19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21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22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23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24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25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26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27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28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29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ags/tag131.xml><?xml version="1.0" encoding="utf-8"?>
<p:tagLst xmlns:p="http://schemas.openxmlformats.org/presentationml/2006/main">
  <p:tag name="ISLIDE.ICON" val="#147115;"/>
</p:tagLst>
</file>

<file path=ppt/tags/tag132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33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34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35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36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37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38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39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41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42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43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44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45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46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47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48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49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51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05960891}"/>
</p:tagLst>
</file>

<file path=ppt/tags/tag152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53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54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55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56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57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58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59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61.xml><?xml version="1.0" encoding="utf-8"?>
<p:tagLst xmlns:p="http://schemas.openxmlformats.org/presentationml/2006/main">
  <p:tag name="KSO_WM_DIAGRAM_VIRTUALLY_FRAME" val="{&quot;height&quot;:388.12496062992125,&quot;left&quot;:70.44787401574803,&quot;top&quot;:86.05,&quot;width&quot;:755.4617322834645}"/>
</p:tagLst>
</file>

<file path=ppt/tags/tag162.xml><?xml version="1.0" encoding="utf-8"?>
<p:tagLst xmlns:p="http://schemas.openxmlformats.org/presentationml/2006/main">
  <p:tag name="RESOURCE_RECORD_KEY" val="{&quot;12&quot;:[25004011],&quot;13&quot;:[4364907,4364942,4663468,4364915,19965469,19971666,19972048,4650227]}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DIAGRAM_VIRTUALLY_FRAME" val="{&quot;height&quot;:358.4,&quot;left&quot;:539.4,&quot;top&quot;:60.3,&quot;width&quot;:395.45}"/>
</p:tagLst>
</file>

<file path=ppt/tags/tag52.xml><?xml version="1.0" encoding="utf-8"?>
<p:tagLst xmlns:p="http://schemas.openxmlformats.org/presentationml/2006/main">
  <p:tag name="KSO_WM_DIAGRAM_VIRTUALLY_FRAME" val="{&quot;height&quot;:358.4,&quot;left&quot;:539.4,&quot;top&quot;:60.3,&quot;width&quot;:395.45}"/>
</p:tagLst>
</file>

<file path=ppt/tags/tag53.xml><?xml version="1.0" encoding="utf-8"?>
<p:tagLst xmlns:p="http://schemas.openxmlformats.org/presentationml/2006/main">
  <p:tag name="KSO_WM_DIAGRAM_VIRTUALLY_FRAME" val="{&quot;height&quot;:358.4,&quot;left&quot;:539.4,&quot;top&quot;:60.3,&quot;width&quot;:395.45}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358.4,&quot;left&quot;:539.4,&quot;top&quot;:60.3,&quot;width&quot;:395.45}"/>
</p:tagLst>
</file>

<file path=ppt/tags/tag55.xml><?xml version="1.0" encoding="utf-8"?>
<p:tagLst xmlns:p="http://schemas.openxmlformats.org/presentationml/2006/main">
  <p:tag name="KSO_WM_DIAGRAM_VIRTUALLY_FRAME" val="{&quot;height&quot;:358.4,&quot;left&quot;:539.4,&quot;top&quot;:60.3,&quot;width&quot;:395.45}"/>
</p:tagLst>
</file>

<file path=ppt/tags/tag56.xml><?xml version="1.0" encoding="utf-8"?>
<p:tagLst xmlns:p="http://schemas.openxmlformats.org/presentationml/2006/main">
  <p:tag name="KSO_WM_DIAGRAM_VIRTUALLY_FRAME" val="{&quot;height&quot;:358.4,&quot;left&quot;:539.4,&quot;top&quot;:60.3,&quot;width&quot;:395.45}"/>
</p:tagLst>
</file>

<file path=ppt/tags/tag57.xml><?xml version="1.0" encoding="utf-8"?>
<p:tagLst xmlns:p="http://schemas.openxmlformats.org/presentationml/2006/main">
  <p:tag name="KSO_WM_DIAGRAM_VIRTUALLY_FRAME" val="{&quot;height&quot;:358.4,&quot;left&quot;:539.4,&quot;top&quot;:60.3,&quot;width&quot;:395.45}"/>
</p:tagLst>
</file>

<file path=ppt/tags/tag58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59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61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62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63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64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65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66.xml><?xml version="1.0" encoding="utf-8"?>
<p:tagLst xmlns:p="http://schemas.openxmlformats.org/presentationml/2006/main">
  <p:tag name="KSO_WM_DIAGRAM_VIRTUALLY_FRAME" val="{&quot;height&quot;:367.65,&quot;left&quot;:328.45,&quot;top&quot;:86.45,&quot;width&quot;:593.05}"/>
</p:tagLst>
</file>

<file path=ppt/tags/tag67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68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69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71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72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73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74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75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76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77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78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79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81.xml><?xml version="1.0" encoding="utf-8"?>
<p:tagLst xmlns:p="http://schemas.openxmlformats.org/presentationml/2006/main">
  <p:tag name="KSO_WM_DIAGRAM_VIRTUALLY_FRAME" val="{&quot;height&quot;:367.65,&quot;left&quot;:328.45,&quot;top&quot;:86.45,&quot;width&quot;:593.05}"/>
</p:tagLst>
</file>

<file path=ppt/tags/tag82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83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84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85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86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87.xml><?xml version="1.0" encoding="utf-8"?>
<p:tagLst xmlns:p="http://schemas.openxmlformats.org/presentationml/2006/main">
  <p:tag name="KSO_WM_DIAGRAM_VIRTUALLY_FRAME" val="{&quot;height&quot;:367.65,&quot;left&quot;:27.35,&quot;top&quot;:68.25,&quot;width&quot;:900}"/>
</p:tagLst>
</file>

<file path=ppt/tags/tag88.xml><?xml version="1.0" encoding="utf-8"?>
<p:tagLst xmlns:p="http://schemas.openxmlformats.org/presentationml/2006/main">
  <p:tag name="ISLIDE.ICON" val="#147115;"/>
</p:tagLst>
</file>

<file path=ppt/tags/tag89.xml><?xml version="1.0" encoding="utf-8"?>
<p:tagLst xmlns:p="http://schemas.openxmlformats.org/presentationml/2006/main">
  <p:tag name="KSO_WM_DIAGRAM_VIRTUALLY_FRAME" val="{&quot;height&quot;:406.7,&quot;left&quot;:64.57220472440945,&quot;top&quot;:158,&quot;width&quot;:862.4777952755906}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DIAGRAM_VIRTUALLY_FRAME" val="{&quot;height&quot;:406.7,&quot;left&quot;:64.57220472440945,&quot;top&quot;:158,&quot;width&quot;:862.4777952755906}"/>
</p:tagLst>
</file>

<file path=ppt/tags/tag91.xml><?xml version="1.0" encoding="utf-8"?>
<p:tagLst xmlns:p="http://schemas.openxmlformats.org/presentationml/2006/main">
  <p:tag name="KSO_WM_DIAGRAM_VIRTUALLY_FRAME" val="{&quot;height&quot;:406.7,&quot;left&quot;:64.57220472440945,&quot;top&quot;:158,&quot;width&quot;:862.4777952755906}"/>
</p:tagLst>
</file>

<file path=ppt/tags/tag92.xml><?xml version="1.0" encoding="utf-8"?>
<p:tagLst xmlns:p="http://schemas.openxmlformats.org/presentationml/2006/main">
  <p:tag name="KSO_WM_DIAGRAM_VIRTUALLY_FRAME" val="{&quot;height&quot;:406.7,&quot;left&quot;:64.57220472440945,&quot;top&quot;:158,&quot;width&quot;:862.4777952755906}"/>
</p:tagLst>
</file>

<file path=ppt/tags/tag93.xml><?xml version="1.0" encoding="utf-8"?>
<p:tagLst xmlns:p="http://schemas.openxmlformats.org/presentationml/2006/main">
  <p:tag name="KSO_WM_DIAGRAM_VIRTUALLY_FRAME" val="{&quot;height&quot;:406.7,&quot;left&quot;:64.57220472440945,&quot;top&quot;:158,&quot;width&quot;:862.4777952755906}"/>
</p:tagLst>
</file>

<file path=ppt/tags/tag94.xml><?xml version="1.0" encoding="utf-8"?>
<p:tagLst xmlns:p="http://schemas.openxmlformats.org/presentationml/2006/main">
  <p:tag name="KSO_WM_DIAGRAM_VIRTUALLY_FRAME" val="{&quot;height&quot;:406.7,&quot;left&quot;:64.57220472440945,&quot;top&quot;:158,&quot;width&quot;:862.4777952755906}"/>
</p:tagLst>
</file>

<file path=ppt/tags/tag95.xml><?xml version="1.0" encoding="utf-8"?>
<p:tagLst xmlns:p="http://schemas.openxmlformats.org/presentationml/2006/main">
  <p:tag name="KSO_WM_DIAGRAM_VIRTUALLY_FRAME" val="{&quot;height&quot;:406.7,&quot;left&quot;:64.57220472440945,&quot;top&quot;:158,&quot;width&quot;:862.4777952755906}"/>
</p:tagLst>
</file>

<file path=ppt/tags/tag96.xml><?xml version="1.0" encoding="utf-8"?>
<p:tagLst xmlns:p="http://schemas.openxmlformats.org/presentationml/2006/main">
  <p:tag name="KSO_WM_DIAGRAM_VIRTUALLY_FRAME" val="{&quot;height&quot;:406.7,&quot;left&quot;:64.57220472440945,&quot;top&quot;:158,&quot;width&quot;:862.4777952755906}"/>
</p:tagLst>
</file>

<file path=ppt/tags/tag97.xml><?xml version="1.0" encoding="utf-8"?>
<p:tagLst xmlns:p="http://schemas.openxmlformats.org/presentationml/2006/main">
  <p:tag name="KSO_WM_DIAGRAM_VIRTUALLY_FRAME" val="{&quot;height&quot;:406.7,&quot;left&quot;:64.57220472440945,&quot;top&quot;:158,&quot;width&quot;:862.4777952755906}"/>
</p:tagLst>
</file>

<file path=ppt/tags/tag98.xml><?xml version="1.0" encoding="utf-8"?>
<p:tagLst xmlns:p="http://schemas.openxmlformats.org/presentationml/2006/main">
  <p:tag name="KSO_WM_DIAGRAM_VIRTUALLY_FRAME" val="{&quot;height&quot;:406.7,&quot;left&quot;:64.57220472440945,&quot;top&quot;:158,&quot;width&quot;:862.4777952755906}"/>
</p:tagLst>
</file>

<file path=ppt/tags/tag99.xml><?xml version="1.0" encoding="utf-8"?>
<p:tagLst xmlns:p="http://schemas.openxmlformats.org/presentationml/2006/main">
  <p:tag name="KSO_WM_DIAGRAM_VIRTUALLY_FRAME" val="{&quot;height&quot;:382.3,&quot;left&quot;:-4,&quot;top&quot;:65.3,&quot;width&quot;:965.25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自定义 7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5DDFD"/>
      </a:accent2>
      <a:accent3>
        <a:srgbClr val="17D588"/>
      </a:accent3>
      <a:accent4>
        <a:srgbClr val="5DCEAF"/>
      </a:accent4>
      <a:accent5>
        <a:srgbClr val="FF8021"/>
      </a:accent5>
      <a:accent6>
        <a:srgbClr val="17F9FF"/>
      </a:accent6>
      <a:hlink>
        <a:srgbClr val="56C7AA"/>
      </a:hlink>
      <a:folHlink>
        <a:srgbClr val="59A8D1"/>
      </a:folHlink>
    </a:clrScheme>
    <a:fontScheme name="思源2">
      <a:majorFont>
        <a:latin typeface="思源黑体 CN Medium"/>
        <a:ea typeface="思源黑体 CN Bold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 cap="flat" cmpd="sng" algn="ctr">
          <a:noFill/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kern="0" dirty="0">
            <a:solidFill>
              <a:srgbClr val="FFFFFF"/>
            </a:solidFill>
            <a:latin typeface="Arial" panose="020B0604020202020204"/>
            <a:ea typeface="微软雅黑 Light" panose="020B0502040204020203" charset="-122"/>
          </a:defRPr>
        </a:defPPr>
      </a:lstStyle>
    </a:spDef>
    <a:txDef>
      <a:spPr>
        <a:noFill/>
      </a:spPr>
      <a:bodyPr wrap="square" rtlCol="0">
        <a:spAutoFit/>
      </a:bodyPr>
      <a:lstStyle>
        <a:defPPr algn="dist">
          <a:defRPr sz="1600" kern="100" dirty="0" smtClean="0">
            <a:solidFill>
              <a:schemeClr val="bg1"/>
            </a:solidFill>
            <a:effectLst/>
            <a:latin typeface="+mn-ea"/>
            <a:cs typeface="OPPOSans M" panose="00020600040101010101" pitchFamily="18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2531</Words>
  <Application>WPS 演示</Application>
  <PresentationFormat>宽屏</PresentationFormat>
  <Paragraphs>436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15</vt:i4>
      </vt:variant>
    </vt:vector>
  </HeadingPairs>
  <TitlesOfParts>
    <vt:vector size="51" baseType="lpstr">
      <vt:lpstr>Arial</vt:lpstr>
      <vt:lpstr>宋体</vt:lpstr>
      <vt:lpstr>Wingdings</vt:lpstr>
      <vt:lpstr>Arial</vt:lpstr>
      <vt:lpstr>微软雅黑 Light</vt:lpstr>
      <vt:lpstr>OPPOSans M</vt:lpstr>
      <vt:lpstr>优设标题黑</vt:lpstr>
      <vt:lpstr>黑体</vt:lpstr>
      <vt:lpstr>演示流云楷</vt:lpstr>
      <vt:lpstr>等线</vt:lpstr>
      <vt:lpstr>阿里巴巴普惠体 B</vt:lpstr>
      <vt:lpstr>隶书</vt:lpstr>
      <vt:lpstr>微软雅黑</vt:lpstr>
      <vt:lpstr>Miss Sweetie</vt:lpstr>
      <vt:lpstr>Oxford Regular</vt:lpstr>
      <vt:lpstr>微软雅黑 Bold</vt:lpstr>
      <vt:lpstr>Saturday Sans Regular</vt:lpstr>
      <vt:lpstr>思源宋体 CN Heavy</vt:lpstr>
      <vt:lpstr>华文新魏</vt:lpstr>
      <vt:lpstr>思源宋体 Heavy</vt:lpstr>
      <vt:lpstr>梦源黑体 CN W23</vt:lpstr>
      <vt:lpstr>字体圈欣意冠黑体</vt:lpstr>
      <vt:lpstr>OPPOSans H</vt:lpstr>
      <vt:lpstr>阿里巴巴普惠体 Medium</vt:lpstr>
      <vt:lpstr>Arial Unicode MS</vt:lpstr>
      <vt:lpstr>等线 Light</vt:lpstr>
      <vt:lpstr>Calibri</vt:lpstr>
      <vt:lpstr>思源黑体 CN Regular</vt:lpstr>
      <vt:lpstr>思源黑体 CN Bold</vt:lpstr>
      <vt:lpstr>思源黑体 CN Medium</vt:lpstr>
      <vt:lpstr>AMGDT</vt:lpstr>
      <vt:lpstr>方正仿宋_GB2312</vt:lpstr>
      <vt:lpstr>1_Office 主题​​</vt:lpstr>
      <vt:lpstr>2_Office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林源 杨</dc:creator>
  <cp:lastModifiedBy>Myself</cp:lastModifiedBy>
  <cp:revision>73</cp:revision>
  <dcterms:created xsi:type="dcterms:W3CDTF">2024-04-19T17:02:00Z</dcterms:created>
  <dcterms:modified xsi:type="dcterms:W3CDTF">2025-06-30T09:23:50Z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738F07E3611F4F06A34C05D8B97A2370_12</vt:lpwstr>
  </property>
  <property fmtid="{D5CDD505-2E9C-101B-9397-08002B2CF9AE}" pid="3" name="KSOProductBuildVer">
    <vt:lpwstr>2052-12.1.0.21541</vt:lpwstr>
  </property>
</Properties>
</file>